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0"/>
  </p:notesMasterIdLst>
  <p:sldIdLst>
    <p:sldId id="267" r:id="rId2"/>
    <p:sldId id="276" r:id="rId3"/>
    <p:sldId id="256" r:id="rId4"/>
    <p:sldId id="257" r:id="rId5"/>
    <p:sldId id="258" r:id="rId6"/>
    <p:sldId id="275" r:id="rId7"/>
    <p:sldId id="307" r:id="rId8"/>
    <p:sldId id="260" r:id="rId9"/>
    <p:sldId id="268" r:id="rId10"/>
    <p:sldId id="270" r:id="rId11"/>
    <p:sldId id="262" r:id="rId12"/>
    <p:sldId id="281" r:id="rId13"/>
    <p:sldId id="282" r:id="rId14"/>
    <p:sldId id="283" r:id="rId15"/>
    <p:sldId id="284" r:id="rId16"/>
    <p:sldId id="285" r:id="rId17"/>
    <p:sldId id="286" r:id="rId18"/>
    <p:sldId id="287" r:id="rId19"/>
    <p:sldId id="288" r:id="rId20"/>
    <p:sldId id="289" r:id="rId21"/>
    <p:sldId id="293" r:id="rId22"/>
    <p:sldId id="296" r:id="rId23"/>
    <p:sldId id="297" r:id="rId24"/>
    <p:sldId id="298" r:id="rId25"/>
    <p:sldId id="299" r:id="rId26"/>
    <p:sldId id="300" r:id="rId27"/>
    <p:sldId id="301" r:id="rId28"/>
    <p:sldId id="302" r:id="rId29"/>
    <p:sldId id="303" r:id="rId30"/>
    <p:sldId id="304" r:id="rId31"/>
    <p:sldId id="305" r:id="rId32"/>
    <p:sldId id="308" r:id="rId33"/>
    <p:sldId id="271" r:id="rId34"/>
    <p:sldId id="295" r:id="rId35"/>
    <p:sldId id="290" r:id="rId36"/>
    <p:sldId id="291" r:id="rId37"/>
    <p:sldId id="265" r:id="rId38"/>
    <p:sldId id="277"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8F7D"/>
    <a:srgbClr val="A0E9D6"/>
    <a:srgbClr val="97BE49"/>
    <a:srgbClr val="00485C"/>
    <a:srgbClr val="004B61"/>
    <a:srgbClr val="004A60"/>
    <a:srgbClr val="00485B"/>
    <a:srgbClr val="01485A"/>
    <a:srgbClr val="0C7D9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58" y="8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7T10:25:59.645"/>
    </inkml:context>
    <inkml:brush xml:id="br0">
      <inkml:brushProperty name="width" value="0.35" units="cm"/>
      <inkml:brushProperty name="height" value="0.35" units="cm"/>
      <inkml:brushProperty name="color" value="#FFFFFF"/>
    </inkml:brush>
  </inkml:definitions>
  <inkml:trace contextRef="#ctx0" brushRef="#br0">1034 1 24575,'3'0'0,"-1"1"0,1-1 0,0 1 0,-1 0 0,1-1 0,-1 1 0,1 1 0,-1-1 0,0 0 0,0 0 0,1 1 0,-1 0 0,0-1 0,0 1 0,0 0 0,0 0 0,-1 0 0,1 0 0,-1 0 0,1 0 0,-1 1 0,1-1 0,-1 0 0,0 1 0,0-1 0,-1 1 0,1-1 0,0 1 0,-1-1 0,1 6 0,2 9 0,-1 1 0,-1 0 0,0 23 0,-1-32 0,-2 16 0,2 40 0,0-62 0,0-1 0,0 1 0,1 0 0,-1 0 0,1 0 0,0 0 0,0-1 0,0 1 0,0 0 0,0-1 0,1 1 0,-1-1 0,1 1 0,-1-1 0,1 1 0,0-1 0,3 2 0,27 6 0,-22-7 0,-32-2 0,-173 11 0,178-11 0,-36 2 0,-1-3 0,1-2 0,-104-18 0,109 19 0,41 1 0,0 0 0,0 0 0,-1 0 0,1-1 0,0 0 0,-8-3 0,13 4 0,0-1 0,0 0 0,0 0 0,0-1 0,0 1 0,0 0 0,0-1 0,1 1 0,-1-1 0,0 0 0,1 0 0,-1 1 0,1-1 0,-1 0 0,1 0 0,0 0 0,0 0 0,0-1 0,0 1 0,1 0 0,-1 0 0,0-5 0,-3-9 0,1 1 0,1-1 0,1 0 0,0 0 0,1 0 0,1 0 0,0 1 0,6-26 0,-5 38 0,0 0 0,0 0 0,0 1 0,0-1 0,0 1 0,1 0 0,-1 0 0,1-1 0,0 2 0,0-1 0,-1 0 0,1 1 0,0-1 0,0 1 0,1 0 0,-1 0 0,5-1 0,60-12 0,-63 13 0,3 0 0,0 0 0,1 1 0,-1 0 0,1 1 0,-1 0 0,0 0 0,0 1 0,1 0 0,-1 0 0,0 1 0,-1 0 0,1 0 0,8 5 0,-12-5 0,1-1 0,-1 1 0,0 0 0,1 1 0,-2-1 0,1 1 0,0 0 0,-1 0 0,1 0 0,-1 0 0,0 1 0,0-1 0,-1 1 0,0 0 0,1-1 0,-2 1 0,1 0 0,0 1 0,-1-1 0,0 0 0,0 7 0,-1-11 0,0-1 0,0 1 0,-1 0 0,1-1 0,0 1 0,-1-1 0,1 1 0,-1 0 0,1-1 0,-1 1 0,1-1 0,-1 0 0,1 1 0,-1-1 0,1 1 0,-1-1 0,0 0 0,1 1 0,-1-1 0,1 0 0,-1 0 0,0 0 0,1 1 0,-1-1 0,0 0 0,1 0 0,-1 0 0,0 0 0,0 0 0,1 0 0,-2 0 0,-34-1 0,16 1 0,-213 11 0,171-10 0,-92-3 0,153 2 0,-1-1 0,1 0 0,0 0 0,0 1 0,-1-1 0,1 0 0,0 0 0,0 0 0,0-1 0,0 1 0,1 0 0,-1 0 0,0 0 0,0-1 0,1 1 0,-1 0 0,0-1 0,1 1 0,0 0 0,-1-1 0,1 1 0,0-1 0,-1-1 0,-6-42 0,7 37 0,-1-27 0,1 28 0,0 1 0,0-1 0,0 0 0,-1 0 0,-2-11 0,2 18 0,1-1 0,-1 0 0,1 0 0,-1 1 0,1-1 0,-1 0 0,0 1 0,1-1 0,-1 1 0,0-1 0,1 1 0,-1-1 0,0 1 0,0-1 0,1 1 0,-1 0 0,0-1 0,0 1 0,0 0 0,0 0 0,0-1 0,1 1 0,-1 0 0,0 0 0,0 0 0,0 0 0,0 0 0,0 1 0,0-1 0,1 0 0,-1 0 0,0 0 0,0 1 0,0-1 0,0 0 0,1 1 0,-1-1 0,0 1 0,0-1 0,1 1 0,-1-1 0,-1 2 0,-36 26 0,33-24 0,0 0 0,-1-1 0,0 0 0,0 0 0,0 0 0,0-1 0,0 0 0,-13 2 0,14-3 0,-1 0 0,1 1 0,0-1 0,-1 1 0,1 0 0,0 1 0,0-1 0,0 1 0,-8 6 0,11-6 0,0 0 0,1 1 0,-1-1 0,1 0 0,-1 1 0,1 0 0,0-1 0,1 1 0,-1 0 0,0-1 0,1 1 0,0 0 0,0 0 0,1 5 0,-1-4 0,0 1 0,0-1 0,-1 1 0,1-1 0,-1 0 0,-1 0 0,-2 10 0,3-13 0,1 0 0,-1 1 0,1-1 0,-1 1 0,1 0 0,0-1 0,0 1 0,0-1 0,0 1 0,1-1 0,-1 1 0,1-1 0,-1 1 0,1-1 0,0 0 0,0 1 0,0-1 0,0 0 0,2 4 0,36 52 0,-13-21 0,-7 0 0,-17-30 0,1-1 0,-1 1 0,2-1 0,-1 0 0,0 0 0,1 0 0,0-1 0,1 1 0,-1-1 0,1 0 0,0 0 0,0-1 0,1 1 0,-1-1 0,1 0 0,0-1 0,0 1 0,11 3 0,27 10 0,0-3 0,0-1 0,58 8 0,88-2 0,-145-13 0,72 0 0,-4-1 0,-98-4 0,0 1 0,0 0 0,0 1 0,0 1 0,25 9 0,-36-11 0,-1 1 0,1 0 0,-1-1 0,0 1 0,0 0 0,-1 1 0,1-1 0,0 0 0,-1 1 0,0 0 0,0-1 0,0 1 0,0 0 0,1 4 0,-3-6 0,1 1 0,0-1 0,-1 0 0,0 0 0,1 0 0,-1 0 0,0 0 0,0 1 0,0-1 0,0 0 0,-1 0 0,1 0 0,0 0 0,-1 0 0,0 0 0,1 0 0,-1 0 0,0 0 0,0 0 0,0 0 0,0 0 0,0 0 0,-1 0 0,1-1 0,-1 1 0,1-1 0,-4 3 0,-4 2 0,-1 0 0,0-1 0,0-1 0,0 1 0,0-2 0,-1 1 0,0-1 0,0-1 0,-21 2 0,-8-2 0,-58-4 0,26 0 0,3 0 0,0-3 0,-119-24 0,117 23 0,56 5 0,-1 0 0,0 0 0,-18-5 0,-17-4-1365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7T10:26:18.511"/>
    </inkml:context>
    <inkml:brush xml:id="br0">
      <inkml:brushProperty name="width" value="0.035" units="cm"/>
      <inkml:brushProperty name="height" value="0.035" units="cm"/>
      <inkml:brushProperty name="color" value="#FFFFFF"/>
    </inkml:brush>
  </inkml:definitions>
  <inkml:trace contextRef="#ctx0" brushRef="#br0">272 27 24575,'46'5'0,"-44"-5"0,-1 0 0,1 0 0,-1 1 0,1-1 0,0 0 0,-1 1 0,1-1 0,-1 1 0,1 0 0,-1-1 0,1 1 0,-1 0 0,1 0 0,-1 0 0,0 0 0,0 0 0,1 0 0,-1 0 0,0 0 0,0 1 0,0-1 0,0 0 0,0 1 0,1 2 0,-3-3 0,0 0 0,0 0 0,0 0 0,0-1 0,0 1 0,0 0 0,0 0 0,0-1 0,0 1 0,0-1 0,0 1 0,-1-1 0,1 1 0,0-1 0,0 0 0,-3 1 0,-5 2 0,22-1 0,23-4 0,-30-1 0,-24 0 0,17 3 0,0 0 0,0 0 0,1 0 0,-1-1 0,0 1 0,0 0 0,1 0 0,-1-1 0,0 1 0,1-1 0,-1 1 0,0 0 0,1-1 0,-1 1 0,1-1 0,-1 1 0,1-1 0,-1 0 0,1 1 0,-1-1 0,1 1 0,-1-1 0,1 0 0,0 1 0,-1-1 0,1-1 0,2-1 0,6 13 0,1 12 0,-5-11 0,1-29 0,-5 17 0,1 0 0,-1-1 0,0 1 0,1 0 0,-1 0 0,0-1 0,0 1 0,0 0 0,0-1 0,0 1 0,0 0 0,0-1 0,0 1 0,-1 0 0,1 0 0,0-1 0,-1 1 0,1 0 0,-1 0 0,0 0 0,1 0 0,-1-1 0,0 1 0,1 0 0,-1 0 0,0 0 0,0 1 0,0-1 0,0 0 0,0 0 0,0 0 0,0 1 0,-3-2 0,-1 1 0,-1 1 0,1-1 0,-1 1 0,1 1 0,-1-1 0,0 1 0,-6 1 0,-86 4 0,82-5 0,29-1 0,5-1 0,-13 0 0,0 0 0,0 1 0,-1-1 0,1 1 0,0 0 0,0 1 0,-1-1 0,1 1 0,0 0 0,-1 0 0,1 0 0,-1 1 0,1-1 0,4 3 0,-9-3 0,0-1 0,1 0 0,-1 0 0,0 1 0,0-1 0,0 0 0,1 1 0,-1-1 0,0 0 0,0 1 0,0-1 0,1 0 0,-1 1 0,0-1 0,0 0 0,0 1 0,0-1 0,0 0 0,0 1 0,0-1 0,0 1 0,0-1 0,0 0 0,0 1 0,0-1 0,0 0 0,0 1 0,0-1 0,-1 0 0,1 1 0,0-1 0,0 0 0,0 1 0,0-1 0,-1 0 0,1 1 0,0-1 0,0 0 0,-1 0 0,1 1 0,-1-1 0,-20 9 0,-23-3 0,9-6 0,58-1 0,3 0 0,-19 0 0,0 0 0,0 1 0,0 0 0,1 0 0,-1 1 0,0 0 0,0 0 0,0 1 0,0 0 0,7 3 0,-62 6 0,-144-10 0,161-1 0,130-14 0,-92 10 0,-18 0 0,-19-3 0,-52 7 0,48 1 0,27-1 0,10 0 0,30 2 0,-24-1 0,0 0 0,0-1 0,0 1 0,0-2 0,0 1 0,0-1 0,0-1 0,0 1 0,15-6 0,-31 4 0,0 1 0,0 0 0,0 1 0,0 0 0,-9-1 0,19 0 0,0-1 0,0 1 0,1 1 0,-1-1 0,0 0 0,0 1 0,1-1 0,-1 1 0,1 0 0,5-1 0,1 0 0,18-7 0,35-14 0,-122 26 0,-3 1-1365,56-2-5461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7T10:26:20.973"/>
    </inkml:context>
    <inkml:brush xml:id="br0">
      <inkml:brushProperty name="width" value="0.035" units="cm"/>
      <inkml:brushProperty name="height" value="0.035" units="cm"/>
      <inkml:brushProperty name="color" value="#FFFFFF"/>
    </inkml:brush>
  </inkml:definitions>
  <inkml:trace contextRef="#ctx0" brushRef="#br0">155 29 24575,'-13'0'0,"0"-1"0,1 0 0,-1-1 0,1 0 0,0-1 0,-13-4 0,-17-2 0,29 6 0,38 5 0,148 10-1365,-166-12-5461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7T10:26:28.080"/>
    </inkml:context>
    <inkml:brush xml:id="br0">
      <inkml:brushProperty name="width" value="0.035" units="cm"/>
      <inkml:brushProperty name="height" value="0.035" units="cm"/>
      <inkml:brushProperty name="color" value="#FFFFFF"/>
    </inkml:brush>
  </inkml:definitions>
  <inkml:trace contextRef="#ctx0" brushRef="#br0">116 9 24575,'32'-8'0,"-18"8"0,-26 6 0,-3-2 0,-1-1 0,1 0 0,-1-1 0,-24 1 0,-1-1 0,35-1-1365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7T10:26:33.691"/>
    </inkml:context>
    <inkml:brush xml:id="br0">
      <inkml:brushProperty name="width" value="0.035" units="cm"/>
      <inkml:brushProperty name="height" value="0.035" units="cm"/>
      <inkml:brushProperty name="color" value="#FFFFFF"/>
    </inkml:brush>
  </inkml:definitions>
  <inkml:trace contextRef="#ctx0" brushRef="#br0">323 29 24575,'-1'1'0,"1"0"0,-1 0 0,0-1 0,1 1 0,-1-1 0,0 1 0,0-1 0,1 1 0,-1-1 0,0 1 0,0-1 0,0 0 0,0 1 0,0-1 0,1 0 0,-1 0 0,0 1 0,0-1 0,0 0 0,0 0 0,0 0 0,0 0 0,-1-1 0,-31 1 0,29 0 0,3 0 0,0 0 0,0 0 0,0 0 0,1 0 0,-1-1 0,0 2 0,0-1 0,0 0 0,1 0 0,-1 0 0,0 0 0,0 0 0,0 1 0,1-1 0,-1 0 0,0 1 0,0-1 0,1 1 0,-1-1 0,0 1 0,1-1 0,-1 1 0,0-1 0,1 1 0,-1-1 0,1 1 0,-2 1 0,3-1 0,-1-1 0,0 1 0,1 0 0,-1-1 0,0 1 0,1 0 0,-1-1 0,1 1 0,-1-1 0,1 1 0,-1 0 0,1-1 0,-1 1 0,1-1 0,0 0 0,-1 1 0,1-1 0,-1 0 0,1 1 0,0-1 0,0 0 0,-1 1 0,1-1 0,0 0 0,-1 0 0,1 0 0,0 0 0,0 0 0,-1 0 0,3 0 0,18 5 0,-37-2 0,-36-6 0,54 4 0,-1-1 0,1 0 0,0 0 0,0-1 0,0 1 0,0 0 0,-1-1 0,1 1 0,0-1 0,0 1 0,0-1 0,-1 0 0,1 0 0,0 0 0,1-1 0,-2 2 0,-1-1 0,0 1 0,1 0 0,-1 0 0,0-1 0,1 1 0,-1 0 0,0-1 0,1 1 0,-1 0 0,0-1 0,0 1 0,0-1 0,1 1 0,-1 0 0,0-1 0,0 1 0,0-1 0,0 1 0,0 0 0,0-1 0,0 1 0,0-1 0,0 1 0,0-1 0,0 1 0,0 0 0,0-1 0,0 0 0,-1 0 0,0 0 0,0 0 0,0 0 0,0 0 0,0 0 0,0 0 0,0 1 0,0-1 0,0 0 0,0 0 0,-1 1 0,1-1 0,0 1 0,0-1 0,-3 0 0,-29-5 0,8 2 0,48-3 0,2 2 0,-19 3 0,0 1 0,1-1 0,-1 1 0,1 0 0,-1 1 0,1-1 0,-1 1 0,1 1 0,10 1 0,-65 3 0,44-5 0,-8-1 0,0 1 0,0 1 0,0 0 0,0 1 0,0 0 0,-21 6 0,32-8 0,1 0 0,0 1 0,-1-1 0,1 0 0,-1 0 0,1 0 0,0 0 0,-1 1 0,1-1 0,0 0 0,-1 0 0,1 1 0,0-1 0,-1 0 0,1 0 0,0 1 0,-1-1 0,1 0 0,0 1 0,0-1 0,-1 1 0,1-1 0,0 0 0,0 1 0,0-1 0,0 1 0,0-1 0,-1 0 0,1 1 0,0-1 0,0 1 0,0-1 0,0 1 0,0-1 0,0 0 0,0 1 0,1-1 0,-1 1 0,0-1 0,0 0 0,0 1 0,0-1 0,0 1 0,1-1 0,-1 0 0,0 1 0,0-1 0,1 0 0,-1 1 0,0-1 0,1 0 0,-1 1 0,0-1 0,1 0 0,-1 0 0,0 1 0,1-1 0,-1 0 0,0 0 0,1 0 0,-1 0 0,1 1 0,-1-1 0,0 0 0,1 0 0,0 0 0,36 13 0,-28-10 0,-11 0 0,-13 1 0,-17-1 0,0-2 0,10-1 0,47-18 0,-24 18 0,0 0 0,0-1 0,0 1 0,0-1 0,0 1 0,0-1 0,0 1 0,0-1 0,0 0 0,0 1 0,0-1 0,0 0 0,0 0 0,-1 0 0,1 0 0,0 0 0,-1 0 0,1 0 0,0 0 0,-1 0 0,1-2 0,-1 2 0,-1 1 0,0-1 0,1 1 0,-1-1 0,0 1 0,0-1 0,1 1 0,-1-1 0,0 1 0,0-1 0,0 1 0,0 0 0,0 0 0,0-1 0,0 1 0,1 0 0,-1 0 0,0 0 0,-2 0 0,-55 2 0,25 4 0,33-6 0,0 0 0,0 0 0,1 0 0,-1 0 0,0 0 0,0 0 0,0 0 0,0 0 0,0 0 0,0 0 0,0 0 0,0 0 0,0 1 0,0-1 0,0 0 0,0 0 0,0 0 0,1 0 0,-1 0 0,0 0 0,0 0 0,0 0 0,0 0 0,0 0 0,0 0 0,0 1 0,0-1 0,0 0 0,0 0 0,0 0 0,0 0 0,0 0 0,0 0 0,0 0 0,0 0 0,0 0 0,0 1 0,0-1 0,0 0 0,0 0 0,0 0 0,0 0 0,0 0 0,0 0 0,-1 0 0,1 0 0,0 0 0,0 0 0,0 0 0,0 0 0,0 1 0,0-1 0,0 0 0,0 0 0,0 0 0,0 0 0,0 0 0,0 0 0,-1 0 0,1 0 0,0 0 0,0 0 0,0 0 0,0 0 0,0 0 0,0 0 0,0 0 0,0 0 0,-1 0 0,21 5 0,-20-5 0,32 8 0,-28-4 0,-21 0 0,-21-8 0,37 4 0,0 0 0,1 0 0,-1 0 0,1 0 0,-1 0 0,0 0 0,1 0 0,-1-1 0,0 1 0,1 0 0,-1 0 0,1 0 0,-1-1 0,0 1 0,1 0 0,-1-1 0,1 1 0,-1 0 0,1-1 0,-1 1 0,1-1 0,-1 1 0,1-1 0,0 1 0,-1-1 0,1 1 0,0-1 0,-1 1 0,1-1 0,0 1 0,-1-1 0,1 0 0,0 1 0,0-1 0,0 1 0,0-1 0,0 0 0,0 1 0,0-1 0,0 0 0,0 1 0,0-1 0,0 1 0,0-1 0,0 0 0,0 1 0,0-1 0,1 1 0,-1-1 0,0 0 0,1 1 0,-1-1 0,0 1 0,1-1 0,-1 1 0,1-2 0,4 0 0,-1 1 0,1-1 0,-1 0 0,1 1 0,0 0 0,-1 0 0,1 1 0,0-1 0,0 1 0,0 0 0,0 0 0,-1 1 0,9 1 0,15-1 0,2-6 0,-58 4 0,2 1 0,58 0 0,-23 0-1365,-1 0-5461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7T11:48:07.445"/>
    </inkml:context>
    <inkml:brush xml:id="br0">
      <inkml:brushProperty name="width" value="0.35" units="cm"/>
      <inkml:brushProperty name="height" value="0.35" units="cm"/>
      <inkml:brushProperty name="color" value="#FFFFFF"/>
    </inkml:brush>
  </inkml:definitions>
  <inkml:trace contextRef="#ctx0" brushRef="#br0">4990 1989 24575,'133'0'0,"-104"0"0,-92 0 0,-1219 0 0,1258 1 0,18 0 0,-1-1 0,1 1 0,-1-1 0,1 0 0,-1-1 0,1 0 0,-1 0 0,1 0 0,0-1 0,-12-4 0,19 1 0,11-1 0,19-1 0,1 0 0,32-1 0,-13 1 0,945-69-297,8 70-79,-802 7 359,-94-1 17,131 4 0,-201 1 0,-38-5 0,0 0-1,1 0 1,-1 0-1,0 0 1,1 0-1,-1 0 1,0 1 0,0-1-1,1 0 1,-1 0-1,0 0 1,0 1-1,0-1 1,1 0-1,-1 0 1,0 0 0,0 1-1,0-1 1,0 0-1,1 1 1,-1-1-1,0 0 1,0 0 0,0 1-1,0-1 1,0 0-1,0 1 1,0-1-1,0 0 1,0 0-1,0 1 1,0-1 0,0 0-1,0 1 1,0-1-1,0 0 1,0 1-1,0-1 1,0 0 0,0 0-1,-1 1 1,1-1-1,0 0 1,0 0-1,0 1 1,0-1 0,-1 0-1,1 0 1,0 1-1,0-1 1,-1 0-1,1 0 1,0 0-1,0 0 1,-1 1 0,1-1-1,0 0 1,0 0-1,-1 0 1,1 0-1,0 0 1,-1 0 0,1 0-1,0 0 1,-1 0-1,-24 12 145,-7-4 0,-1-1 1,0-1-1,-37 1 0,67-7-146,-809 40-503,316-23 8,-802 69 493,1279-84 4,20 0 0,32-2 0,-32 0 0,2388-4 121,-2367 5-121,-49 3 0,-780 17 836,586-21-787,-1860-1-49,2297 1 0,70 0 0,109 0-164,2132 0-2441,-2432 2 2547,-90 1 47,-22 0 8,-162 9 17,-164-2-14,-133-1-164,-772-2-1868,-4-60 2048,1210 50 38,-51-4 125,-182-36 0,265 41-172,0-1 0,0 0 1,1-1-1,-1 0 0,1 0 1,-14-9-1,23 13-7,-1 0 0,1-1 0,-1 1 0,0-1 0,1 1 0,-1-1 0,1 1 0,-1-1 0,1 0 0,-1 1 0,1-1 0,0 1 0,-1-1 0,1 0 0,0 1 0,-1-1 0,1 0 0,0 0 0,0 1 0,0-1 0,0 0 0,-1 1 0,1-1 0,0 0 0,0 0 0,1 1 0,-1-1 0,0 0 0,0 0 0,0 1 0,0-1 0,1 0 0,-1 1 0,0-1 0,0 0 0,1 1 0,-1-1 0,1 0 0,-1 1 0,1-1 0,-1 1 0,1-1 0,-1 1 0,1-1 0,-1 1 0,1-1 0,-1 1 0,1-1 0,0 1 0,-1 0 0,1-1 0,0 1 0,0 0 0,-1 0 0,2-1 0,15-6 0,0 0 0,1 1 0,35-7 0,160-27 0,111 3 164,90 7 567,886-6-1235,-176 8-9,-558-13-202,-523 36 715,50-11 0,-85 11 0,-12 1 0,-41-4 0,-177-3 0,-151 4-103,-121 3-308,-1896 6 472,2332-2 288,48 0-122,12 0 17,482 1 1094,57-1-1430,26 1-748,2281-17-2122,-2767 15 3100,166-11 1191,-245 12-1297,51-11 20,-52 11-22,0-1 0,0 1 0,0 0 0,0-1 0,0 1 0,1-1 0,-1 0 0,0 1 0,0-1 0,-1 0-1,1 0 1,0 1 0,0-1 0,0 0 0,0 0 0,-1 0 0,1 0 0,0 0 0,-1 0 0,1 0 0,-1 0 0,1 0 0,-1-1 0,0 1-1,1 0 1,-1 0 0,0 0 0,0-1 0,0 1 0,0 0 0,0 0 0,0 0 0,0-1 0,-1 0 0,-2-19 943,1 0-1,0-1 1,2 1 0,4-40-1,-2 30-918,-2-45 0,-6 10-54,-3-100 0,9 147 0,2-1 0,0 1 0,2 0 0,0 0 0,1 0 0,12-29 0,-5 22 0,2 1 0,1 0 0,21-27 0,18-27 0,-40 51 0,-1-1 0,-2-1 0,15-58 0,-14 43 0,-3 13 0,-1 0 0,-1 0 0,3-65 0,-9 93 0,0 0 0,0 0 0,0-1 0,0 1 0,1 0 0,-1 0 0,1 1 0,0-1 0,0 0 0,1 1 0,-1-1 0,1 1 0,-1 0 0,1-1 0,0 1 0,1 1 0,-1-1 0,0 0 0,1 1 0,-1 0 0,1-1 0,0 2 0,0-1 0,6-2 0,13-5 0,2 1 0,48-10 0,-46 12 0,36-8 0,-21 5 0,0-1 0,0-2 0,41-18 0,-67 17 0,-16 13 0,0 0 0,0 0 0,0-1 0,0 1 0,0 0 0,0-1 0,0 1 0,0 0 0,0-1 0,0 1 0,-1 0 0,1-1 0,0 1 0,0 0 0,0 0 0,-1-1 0,1 1 0,0 0 0,0 0 0,-1 0 0,1-1 0,0 1 0,0 0 0,-1 0 0,1 0 0,0 0 0,-1-1 0,1 1 0,0 0 0,-1 0 0,1 0 0,0 0 0,-1 0 0,-40-5 0,-38 8 0,-1 4 0,-143 30 0,100-14 0,50-12 0,-99 22 0,149-27 0,1 1 0,1 1 0,-1 1 0,1 0 0,-30 21 0,23-13 0,-2-1 0,1-1 0,-2-1 0,0-2 0,0-1 0,-62 12 0,47-15 0,0-2 0,-1-2 0,1-2 0,-62-6 0,58-5 0,49 8 0,0 1 0,1 0 0,-1 0 0,0-1 0,0 1 0,0 0 0,0-1 0,1 1 0,-1-1 0,0 1 0,0-1 0,1 1 0,-1-1 0,0 0 0,1 1 0,-1-1 0,1 0 0,-1 1 0,1-1 0,-1 0 0,1 0 0,-1 0 0,1 1 0,0-1 0,0 0 0,-1 0 0,1 0 0,0 0 0,0 0 0,0 0 0,0 0 0,0 0 0,0 1 0,0-1 0,0 0 0,0 0 0,0 0 0,1 0 0,-1 0 0,0 0 0,1 1 0,-1-1 0,0 0 0,1 0 0,-1 0 0,1 1 0,-1-1 0,2-1 0,4-4 0,1 0 0,-1 0 0,1 0 0,1 1 0,-1 0 0,1 0 0,0 1 0,0 0 0,0 0 0,1 1 0,14-4 0,-18 5 0,111-36 0,161-31 0,127 2 0,-283 54 0,-71 9 0,79-17 0,-104 14 0,-45 13 0,-132 33 0,-225 29 0,225-45 0,24-4 0,47-9 0,-107 29 0,172-34 0,1 0 0,-1 2 0,1 0 0,0 1 0,1 0 0,0 1 0,1 1 0,-1 0 0,2 1 0,-20 21 0,-2 8 0,-59 91 0,35-44 0,-80 102 0,-201 213 0,269-330 0,-4-3 0,-2-3 0,-2-4 0,-4-3 0,-142 77 0,124-87 0,-3-6 0,-1-4 0,-1-4 0,-141 26 0,96-34 0,-1-7 0,-240 0 0,302-23 0,1-4 0,1-4 0,0-4 0,0-3 0,2-4 0,-143-57 0,55 2 0,3-7 0,-165-110 0,139 63 0,-94-56 0,-129-26 0,106 55 0,272 135 0,2-1 0,1-3 0,1-1 0,2-1 0,0-2 0,2-1 0,-28-38 0,41 48 0,-1 2 0,0 0 0,-2 0 0,0 2 0,-2 1 0,1 1 0,-2 2 0,0 0 0,-1 1 0,0 2 0,-52-15 0,-80-14 0,133 35 0,0 1 0,0 1 0,0 2 0,-32 2 0,55-1 0,0 0 0,0 0 0,1 1 0,-1 0 0,0-1 0,1 1 0,-1 0 0,1 0 0,-1 1 0,1-1 0,-1 0 0,1 1 0,0-1 0,0 1 0,0 0 0,0 0 0,0 0 0,0 0 0,0 0 0,0 0 0,1 0 0,0 1 0,-1-1 0,1 1 0,0-1 0,0 1 0,0-1 0,0 1 0,0 0 0,0 2 0,-1 11 0,1-1 0,0 1 0,1 0 0,2 22 0,0 16 0,-2-50 0,-1 0 0,1 0 0,-1 0 0,0 0 0,0 0 0,0 0 0,-1 0 0,1 0 0,-1 0 0,0-1 0,0 1 0,-1-1 0,1 1 0,0-1 0,-1 0 0,0 0 0,0 0 0,0 0 0,0-1 0,-1 1 0,1-1 0,-1 0 0,1 0 0,-1 0 0,0 0 0,1-1 0,-8 3 0,-7 0 0,0-1 0,-1 0 0,0-1 0,-33-1 0,35-1 0,-12 0 0,0-2 0,0-1 0,0-1 0,0-2 0,1 0 0,0-2 0,0-1 0,1-2 0,-39-20 0,49 22 0,0-1 0,0-1 0,1 0 0,0-2 0,1 0 0,0 0 0,1-1 0,1-1 0,0-1 0,2 0 0,-1 0 0,2-1 0,0 0 0,-13-34 0,22 50 0,0 0 0,1 0 0,0-1 0,-1 1 0,1 0 0,0 0 0,-1 0 0,1-1 0,0 1 0,0 0 0,0 0 0,0-1 0,0 1 0,0 0 0,1 0 0,-1 0 0,1-2 0,-1 2 0,1 1 0,-1-1 0,1 1 0,-1 0 0,0-1 0,1 1 0,0 0 0,-1 0 0,1-1 0,-1 1 0,1 0 0,-1 0 0,1 0 0,-1 0 0,1-1 0,0 1 0,-1 0 0,1 0 0,-1 0 0,1 0 0,0 1 0,-1-1 0,1 0 0,-1 0 0,2 0 0,47 23 0,-39-17 0,45 24 0,5 4 0,2-2 0,2-3 0,74 23 0,-129-50 0,-1 0 0,1-1 0,-1 0 0,1 0 0,0-1 0,-1 0 0,1-1 0,0 0 0,-1 0 0,1-1 0,-1 0 0,0 0 0,1-1 0,-1 0 0,0-1 0,-1 1 0,1-2 0,0 1 0,-1-1 0,0 0 0,10-10 0,8-9 0,-1-2 0,-1 0 0,-1-2 0,17-30 0,-23 35 0,-15 22 0,0 0 0,0 1 0,0-1 0,0 0 0,0-1 0,0 1 0,0 0 0,-1 0 0,1 0 0,-1 0 0,1-1 0,-1 1 0,1 0 0,-1-1 0,1 1 0,-1 0 0,0-1 0,0 1 0,0 0 0,0-1 0,0 1 0,0 0 0,0-1 0,0 1 0,-1 0 0,1-1 0,0 1 0,-1 0 0,1 0 0,-1-1 0,1 1 0,-1 0 0,0 0 0,0 0 0,1-1 0,-1 1 0,0 0 0,0 0 0,0 1 0,0-1 0,0 0 0,0 0 0,0 0 0,-1 1 0,1-1 0,0 0 0,0 1 0,-3-1 0,-7-3 0,0 2 0,0-1 0,-1 1 0,-21 0 0,14 0 0,-61-5 0,0-4 0,1-4 0,0-3 0,-103-38 0,146 35 0,36 21 0,-1 0 0,1 0 0,0 0 0,0 0 0,0 0 0,0-1 0,-1 1 0,1 0 0,0 0 0,0 0 0,0 0 0,0-1 0,0 1 0,-1 0 0,1 0 0,0-1 0,0 1 0,0 0 0,0 0 0,0 0 0,0-1 0,0 1 0,0 0 0,0 0 0,0-1 0,0 1 0,0 0 0,0 0 0,0-1 0,0 1 0,0 0 0,0 0 0,0 0 0,0-1 0,0 1 0,0 0 0,1 0 0,-1 0 0,0-1 0,0 1 0,0 0 0,22-4 0,-13 4-273,0 1 0,1 1 0,-1-1 0,18 7 0</inkml:trace>
</inkml:ink>
</file>

<file path=ppt/media/hdphoto1.wdp>
</file>

<file path=ppt/media/hdphoto2.wdp>
</file>

<file path=ppt/media/hdphoto3.wdp>
</file>

<file path=ppt/media/image1.jpg>
</file>

<file path=ppt/media/image10.png>
</file>

<file path=ppt/media/image11.PNG>
</file>

<file path=ppt/media/image12.PNG>
</file>

<file path=ppt/media/image13.jpeg>
</file>

<file path=ppt/media/image14.png>
</file>

<file path=ppt/media/image15.png>
</file>

<file path=ppt/media/image16.png>
</file>

<file path=ppt/media/image17.gi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jp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1.jpg>
</file>

<file path=ppt/media/image52.jpg>
</file>

<file path=ppt/media/image53.png>
</file>

<file path=ppt/media/image54.png>
</file>

<file path=ppt/media/image55.png>
</file>

<file path=ppt/media/image56.jpeg>
</file>

<file path=ppt/media/image57.jpeg>
</file>

<file path=ppt/media/image58.jpeg>
</file>

<file path=ppt/media/image59.png>
</file>

<file path=ppt/media/image6.jpeg>
</file>

<file path=ppt/media/image60.jpeg>
</file>

<file path=ppt/media/image61.png>
</file>

<file path=ppt/media/image62.png>
</file>

<file path=ppt/media/image63.png>
</file>

<file path=ppt/media/image64.png>
</file>

<file path=ppt/media/image65.png>
</file>

<file path=ppt/media/image66.png>
</file>

<file path=ppt/media/image67.PNG>
</file>

<file path=ppt/media/image68.jpg>
</file>

<file path=ppt/media/image7.jpe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09FB37-8470-496A-982C-3D6F3259CE69}" type="datetimeFigureOut">
              <a:rPr lang="en-PK" smtClean="0"/>
              <a:t>11/05/2024</a:t>
            </a:fld>
            <a:endParaRPr lang="en-P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46F829-70A2-467E-B2A7-2256576A107B}" type="slidenum">
              <a:rPr lang="en-PK" smtClean="0"/>
              <a:t>‹#›</a:t>
            </a:fld>
            <a:endParaRPr lang="en-PK"/>
          </a:p>
        </p:txBody>
      </p:sp>
    </p:spTree>
    <p:extLst>
      <p:ext uri="{BB962C8B-B14F-4D97-AF65-F5344CB8AC3E}">
        <p14:creationId xmlns:p14="http://schemas.microsoft.com/office/powerpoint/2010/main" val="3520428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fld id="{4F55F90D-44E5-4330-B0D9-BF67F6D29263}" type="slidenum">
              <a:rPr lang="en-PK" smtClean="0"/>
              <a:t>7</a:t>
            </a:fld>
            <a:endParaRPr lang="en-PK"/>
          </a:p>
        </p:txBody>
      </p:sp>
    </p:spTree>
    <p:extLst>
      <p:ext uri="{BB962C8B-B14F-4D97-AF65-F5344CB8AC3E}">
        <p14:creationId xmlns:p14="http://schemas.microsoft.com/office/powerpoint/2010/main" val="935877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B731EE1-D131-48F4-AF5C-806EB87B878E}" type="datetimeFigureOut">
              <a:rPr lang="en-PK" smtClean="0"/>
              <a:t>11/05/2024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3298533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731EE1-D131-48F4-AF5C-806EB87B878E}" type="datetimeFigureOut">
              <a:rPr lang="en-PK" smtClean="0"/>
              <a:t>11/05/2024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304696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731EE1-D131-48F4-AF5C-806EB87B878E}" type="datetimeFigureOut">
              <a:rPr lang="en-PK" smtClean="0"/>
              <a:t>11/05/2024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4012259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731EE1-D131-48F4-AF5C-806EB87B878E}" type="datetimeFigureOut">
              <a:rPr lang="en-PK" smtClean="0"/>
              <a:t>11/05/2024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334150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731EE1-D131-48F4-AF5C-806EB87B878E}" type="datetimeFigureOut">
              <a:rPr lang="en-PK" smtClean="0"/>
              <a:t>11/05/2024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1503166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B731EE1-D131-48F4-AF5C-806EB87B878E}" type="datetimeFigureOut">
              <a:rPr lang="en-PK" smtClean="0"/>
              <a:t>11/05/2024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2219746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B731EE1-D131-48F4-AF5C-806EB87B878E}" type="datetimeFigureOut">
              <a:rPr lang="en-PK" smtClean="0"/>
              <a:t>11/05/2024</a:t>
            </a:fld>
            <a:endParaRPr lang="en-PK"/>
          </a:p>
        </p:txBody>
      </p:sp>
      <p:sp>
        <p:nvSpPr>
          <p:cNvPr id="8" name="Footer Placeholder 7"/>
          <p:cNvSpPr>
            <a:spLocks noGrp="1"/>
          </p:cNvSpPr>
          <p:nvPr>
            <p:ph type="ftr" sz="quarter" idx="11"/>
          </p:nvPr>
        </p:nvSpPr>
        <p:spPr/>
        <p:txBody>
          <a:bodyPr/>
          <a:lstStyle/>
          <a:p>
            <a:endParaRPr lang="en-PK"/>
          </a:p>
        </p:txBody>
      </p:sp>
      <p:sp>
        <p:nvSpPr>
          <p:cNvPr id="9" name="Slide Number Placeholder 8"/>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3584609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B731EE1-D131-48F4-AF5C-806EB87B878E}" type="datetimeFigureOut">
              <a:rPr lang="en-PK" smtClean="0"/>
              <a:t>11/05/2024</a:t>
            </a:fld>
            <a:endParaRPr lang="en-PK"/>
          </a:p>
        </p:txBody>
      </p:sp>
      <p:sp>
        <p:nvSpPr>
          <p:cNvPr id="4" name="Footer Placeholder 3"/>
          <p:cNvSpPr>
            <a:spLocks noGrp="1"/>
          </p:cNvSpPr>
          <p:nvPr>
            <p:ph type="ftr" sz="quarter" idx="11"/>
          </p:nvPr>
        </p:nvSpPr>
        <p:spPr/>
        <p:txBody>
          <a:bodyPr/>
          <a:lstStyle/>
          <a:p>
            <a:endParaRPr lang="en-PK"/>
          </a:p>
        </p:txBody>
      </p:sp>
      <p:sp>
        <p:nvSpPr>
          <p:cNvPr id="5" name="Slide Number Placeholder 4"/>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2607922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731EE1-D131-48F4-AF5C-806EB87B878E}" type="datetimeFigureOut">
              <a:rPr lang="en-PK" smtClean="0"/>
              <a:t>11/05/2024</a:t>
            </a:fld>
            <a:endParaRPr lang="en-PK"/>
          </a:p>
        </p:txBody>
      </p:sp>
      <p:sp>
        <p:nvSpPr>
          <p:cNvPr id="3" name="Footer Placeholder 2"/>
          <p:cNvSpPr>
            <a:spLocks noGrp="1"/>
          </p:cNvSpPr>
          <p:nvPr>
            <p:ph type="ftr" sz="quarter" idx="11"/>
          </p:nvPr>
        </p:nvSpPr>
        <p:spPr/>
        <p:txBody>
          <a:bodyPr/>
          <a:lstStyle/>
          <a:p>
            <a:endParaRPr lang="en-PK"/>
          </a:p>
        </p:txBody>
      </p:sp>
      <p:sp>
        <p:nvSpPr>
          <p:cNvPr id="4" name="Slide Number Placeholder 3"/>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3781773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731EE1-D131-48F4-AF5C-806EB87B878E}" type="datetimeFigureOut">
              <a:rPr lang="en-PK" smtClean="0"/>
              <a:t>11/05/2024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4064905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731EE1-D131-48F4-AF5C-806EB87B878E}" type="datetimeFigureOut">
              <a:rPr lang="en-PK" smtClean="0"/>
              <a:t>11/05/2024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22EC0B1E-00A7-4217-B6F8-4DE29DD29838}" type="slidenum">
              <a:rPr lang="en-PK" smtClean="0"/>
              <a:t>‹#›</a:t>
            </a:fld>
            <a:endParaRPr lang="en-PK"/>
          </a:p>
        </p:txBody>
      </p:sp>
    </p:spTree>
    <p:extLst>
      <p:ext uri="{BB962C8B-B14F-4D97-AF65-F5344CB8AC3E}">
        <p14:creationId xmlns:p14="http://schemas.microsoft.com/office/powerpoint/2010/main" val="1256928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731EE1-D131-48F4-AF5C-806EB87B878E}" type="datetimeFigureOut">
              <a:rPr lang="en-PK" smtClean="0"/>
              <a:t>11/05/2024</a:t>
            </a:fld>
            <a:endParaRPr lang="en-PK"/>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K"/>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EC0B1E-00A7-4217-B6F8-4DE29DD29838}" type="slidenum">
              <a:rPr lang="en-PK" smtClean="0"/>
              <a:t>‹#›</a:t>
            </a:fld>
            <a:endParaRPr lang="en-PK"/>
          </a:p>
        </p:txBody>
      </p:sp>
    </p:spTree>
    <p:extLst>
      <p:ext uri="{BB962C8B-B14F-4D97-AF65-F5344CB8AC3E}">
        <p14:creationId xmlns:p14="http://schemas.microsoft.com/office/powerpoint/2010/main" val="14339403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NULL"/><Relationship Id="rId3" Type="http://schemas.openxmlformats.org/officeDocument/2006/relationships/image" Target="../media/image23.png"/><Relationship Id="rId7" Type="http://schemas.openxmlformats.org/officeDocument/2006/relationships/image" Target="NULL"/><Relationship Id="rId12" Type="http://schemas.openxmlformats.org/officeDocument/2006/relationships/customXml" Target="../ink/ink5.xml"/><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customXml" Target="../ink/ink2.xml"/><Relationship Id="rId11" Type="http://schemas.openxmlformats.org/officeDocument/2006/relationships/image" Target="NULL"/><Relationship Id="rId5" Type="http://schemas.openxmlformats.org/officeDocument/2006/relationships/image" Target="NULL"/><Relationship Id="rId10" Type="http://schemas.openxmlformats.org/officeDocument/2006/relationships/customXml" Target="../ink/ink4.xml"/><Relationship Id="rId4" Type="http://schemas.openxmlformats.org/officeDocument/2006/relationships/customXml" Target="../ink/ink1.xml"/><Relationship Id="rId9" Type="http://schemas.openxmlformats.org/officeDocument/2006/relationships/image" Target="NULL"/><Relationship Id="rId14" Type="http://schemas.openxmlformats.org/officeDocument/2006/relationships/image" Target="../media/image39.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image" Target="../media/image50.jpeg"/><Relationship Id="rId1" Type="http://schemas.openxmlformats.org/officeDocument/2006/relationships/slideLayout" Target="../slideLayouts/slideLayout2.xml"/><Relationship Id="rId4" Type="http://schemas.openxmlformats.org/officeDocument/2006/relationships/image" Target="../media/image52.jpg"/></Relationships>
</file>

<file path=ppt/slides/_rels/slide29.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7.jpeg"/><Relationship Id="rId7" Type="http://schemas.openxmlformats.org/officeDocument/2006/relationships/image" Target="../media/image60.jpeg"/><Relationship Id="rId2" Type="http://schemas.openxmlformats.org/officeDocument/2006/relationships/image" Target="../media/image56.jpeg"/><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59.png"/><Relationship Id="rId4" Type="http://schemas.openxmlformats.org/officeDocument/2006/relationships/image" Target="../media/image58.jpeg"/></Relationships>
</file>

<file path=ppt/slides/_rels/slide3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 Id="rId6" Type="http://schemas.openxmlformats.org/officeDocument/2006/relationships/image" Target="../media/image65.png"/><Relationship Id="rId5" Type="http://schemas.openxmlformats.org/officeDocument/2006/relationships/image" Target="NULL"/><Relationship Id="rId4" Type="http://schemas.openxmlformats.org/officeDocument/2006/relationships/customXml" Target="../ink/ink6.xml"/></Relationships>
</file>

<file path=ppt/slides/_rels/slide36.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68.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 xmlns:a16="http://schemas.microsoft.com/office/drawing/2014/main" id="{3416B469-1E94-5999-988F-D4AA843CB58C}"/>
              </a:ext>
            </a:extLst>
          </p:cNvPr>
          <p:cNvSpPr/>
          <p:nvPr/>
        </p:nvSpPr>
        <p:spPr>
          <a:xfrm>
            <a:off x="-3" y="1"/>
            <a:ext cx="12192003" cy="6858000"/>
          </a:xfrm>
          <a:prstGeom prst="rect">
            <a:avLst/>
          </a:prstGeom>
          <a:solidFill>
            <a:srgbClr val="0C7D9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4" name="Rectangle 3">
            <a:extLst>
              <a:ext uri="{FF2B5EF4-FFF2-40B4-BE49-F238E27FC236}">
                <a16:creationId xmlns="" xmlns:a16="http://schemas.microsoft.com/office/drawing/2014/main" id="{A4AFF05D-0517-FCEE-002A-C785E363DB2C}"/>
              </a:ext>
            </a:extLst>
          </p:cNvPr>
          <p:cNvSpPr/>
          <p:nvPr/>
        </p:nvSpPr>
        <p:spPr>
          <a:xfrm>
            <a:off x="-2" y="5398936"/>
            <a:ext cx="12192002" cy="1459064"/>
          </a:xfrm>
          <a:prstGeom prst="rect">
            <a:avLst/>
          </a:prstGeom>
          <a:gradFill>
            <a:gsLst>
              <a:gs pos="0">
                <a:srgbClr val="00485B"/>
              </a:gs>
              <a:gs pos="62000">
                <a:srgbClr val="00485C"/>
              </a:gs>
              <a:gs pos="78000">
                <a:srgbClr val="004B61"/>
              </a:gs>
              <a:gs pos="98000">
                <a:srgbClr val="004A60">
                  <a:alpha val="45000"/>
                </a:srgb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pic>
        <p:nvPicPr>
          <p:cNvPr id="5" name="Content Placeholder 4">
            <a:extLst>
              <a:ext uri="{FF2B5EF4-FFF2-40B4-BE49-F238E27FC236}">
                <a16:creationId xmlns="" xmlns:a16="http://schemas.microsoft.com/office/drawing/2014/main" id="{9AE91B10-D690-E694-AD11-6CD2046A256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767" b="21295"/>
          <a:stretch/>
        </p:blipFill>
        <p:spPr>
          <a:xfrm>
            <a:off x="-2" y="1236784"/>
            <a:ext cx="12192002" cy="4257567"/>
          </a:xfrm>
        </p:spPr>
      </p:pic>
      <p:sp>
        <p:nvSpPr>
          <p:cNvPr id="25" name="TextBox 24">
            <a:extLst>
              <a:ext uri="{FF2B5EF4-FFF2-40B4-BE49-F238E27FC236}">
                <a16:creationId xmlns="" xmlns:a16="http://schemas.microsoft.com/office/drawing/2014/main" id="{3F77DDEE-3907-346C-42BE-875363A28093}"/>
              </a:ext>
            </a:extLst>
          </p:cNvPr>
          <p:cNvSpPr txBox="1"/>
          <p:nvPr/>
        </p:nvSpPr>
        <p:spPr>
          <a:xfrm>
            <a:off x="4671872" y="5019655"/>
            <a:ext cx="2848252" cy="738664"/>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K200286 – Syed Aun Ali</a:t>
            </a:r>
          </a:p>
          <a:p>
            <a:r>
              <a:rPr lang="en-US" sz="1400" dirty="0">
                <a:latin typeface="Times New Roman" panose="02020603050405020304" pitchFamily="18" charset="0"/>
                <a:cs typeface="Times New Roman" panose="02020603050405020304" pitchFamily="18" charset="0"/>
              </a:rPr>
              <a:t>K200421 – Muhammad Fahad Zahid</a:t>
            </a:r>
          </a:p>
          <a:p>
            <a:r>
              <a:rPr lang="en-US" sz="1400" dirty="0">
                <a:latin typeface="Times New Roman" panose="02020603050405020304" pitchFamily="18" charset="0"/>
                <a:cs typeface="Times New Roman" panose="02020603050405020304" pitchFamily="18" charset="0"/>
              </a:rPr>
              <a:t>K200273 – Muhammad Mudabbir</a:t>
            </a:r>
            <a:endParaRPr lang="en-PK" sz="14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 xmlns:a16="http://schemas.microsoft.com/office/drawing/2014/main" id="{78FDECEE-B5E2-DEE3-22C1-D75AD43C10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00129" y="50651"/>
            <a:ext cx="1320405" cy="1320405"/>
          </a:xfrm>
          <a:prstGeom prst="rect">
            <a:avLst/>
          </a:prstGeom>
        </p:spPr>
      </p:pic>
      <p:sp>
        <p:nvSpPr>
          <p:cNvPr id="8" name="TextBox 7">
            <a:extLst>
              <a:ext uri="{FF2B5EF4-FFF2-40B4-BE49-F238E27FC236}">
                <a16:creationId xmlns="" xmlns:a16="http://schemas.microsoft.com/office/drawing/2014/main" id="{72EDFFF9-D0EE-1B73-F2D7-C719A2D8F882}"/>
              </a:ext>
            </a:extLst>
          </p:cNvPr>
          <p:cNvSpPr txBox="1"/>
          <p:nvPr/>
        </p:nvSpPr>
        <p:spPr>
          <a:xfrm>
            <a:off x="3548153" y="6022287"/>
            <a:ext cx="5095690"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Department of Computer Science, FAST-NUCES, Karachi, Pakistan</a:t>
            </a:r>
            <a:endParaRPr lang="en-PK" sz="1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 xmlns:a16="http://schemas.microsoft.com/office/drawing/2014/main" id="{FBD63862-2EB1-A137-E9CE-1984997B4AAC}"/>
              </a:ext>
            </a:extLst>
          </p:cNvPr>
          <p:cNvSpPr txBox="1"/>
          <p:nvPr/>
        </p:nvSpPr>
        <p:spPr>
          <a:xfrm>
            <a:off x="2885738" y="4434063"/>
            <a:ext cx="6833987" cy="369332"/>
          </a:xfrm>
          <a:prstGeom prst="rect">
            <a:avLst/>
          </a:prstGeom>
          <a:noFill/>
        </p:spPr>
        <p:txBody>
          <a:bodyPr wrap="none" rtlCol="0">
            <a:spAutoFit/>
          </a:bodyPr>
          <a:lstStyle/>
          <a:p>
            <a:r>
              <a:rPr lang="en-US" sz="1800" b="0" i="0" dirty="0">
                <a:solidFill>
                  <a:srgbClr val="D1D5DB"/>
                </a:solidFill>
                <a:effectLst/>
                <a:latin typeface="Times New Roman" panose="02020603050405020304" pitchFamily="18" charset="0"/>
                <a:cs typeface="Times New Roman" panose="02020603050405020304" pitchFamily="18" charset="0"/>
              </a:rPr>
              <a:t>Integrated Aquaculture-Agriculture Soil Enrichment System (IAASES)</a:t>
            </a:r>
            <a:endParaRPr lang="en-PK" dirty="0"/>
          </a:p>
        </p:txBody>
      </p:sp>
    </p:spTree>
    <p:extLst>
      <p:ext uri="{BB962C8B-B14F-4D97-AF65-F5344CB8AC3E}">
        <p14:creationId xmlns:p14="http://schemas.microsoft.com/office/powerpoint/2010/main" val="35275001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 xmlns:a16="http://schemas.microsoft.com/office/drawing/2014/main" id="{35A2804E-F55B-3188-5BE6-6BD40E7C8E9E}"/>
              </a:ext>
            </a:extLst>
          </p:cNvPr>
          <p:cNvSpPr txBox="1">
            <a:spLocks/>
          </p:cNvSpPr>
          <p:nvPr/>
        </p:nvSpPr>
        <p:spPr>
          <a:xfrm>
            <a:off x="838200" y="681037"/>
            <a:ext cx="7640658" cy="735706"/>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Fish Classification Methodology Flow Diagram</a:t>
            </a:r>
            <a:endParaRPr lang="en-PK" dirty="0">
              <a:latin typeface="Times New Roman" panose="02020603050405020304" pitchFamily="18" charset="0"/>
              <a:cs typeface="Times New Roman" panose="02020603050405020304" pitchFamily="18" charset="0"/>
            </a:endParaRPr>
          </a:p>
        </p:txBody>
      </p:sp>
      <p:sp>
        <p:nvSpPr>
          <p:cNvPr id="7" name="Cylinder 6">
            <a:extLst>
              <a:ext uri="{FF2B5EF4-FFF2-40B4-BE49-F238E27FC236}">
                <a16:creationId xmlns="" xmlns:a16="http://schemas.microsoft.com/office/drawing/2014/main" id="{9B6433D1-9C5D-2FA7-F8C7-21ED72004B02}"/>
              </a:ext>
            </a:extLst>
          </p:cNvPr>
          <p:cNvSpPr/>
          <p:nvPr/>
        </p:nvSpPr>
        <p:spPr>
          <a:xfrm>
            <a:off x="324094" y="2157213"/>
            <a:ext cx="1940560" cy="1216152"/>
          </a:xfrm>
          <a:prstGeom prst="can">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Dataset</a:t>
            </a:r>
          </a:p>
        </p:txBody>
      </p:sp>
      <p:sp>
        <p:nvSpPr>
          <p:cNvPr id="8" name="Cylinder 7">
            <a:extLst>
              <a:ext uri="{FF2B5EF4-FFF2-40B4-BE49-F238E27FC236}">
                <a16:creationId xmlns="" xmlns:a16="http://schemas.microsoft.com/office/drawing/2014/main" id="{EB245B5D-2A65-6B9D-459D-E9B556043602}"/>
              </a:ext>
            </a:extLst>
          </p:cNvPr>
          <p:cNvSpPr/>
          <p:nvPr/>
        </p:nvSpPr>
        <p:spPr>
          <a:xfrm>
            <a:off x="484749" y="2954185"/>
            <a:ext cx="726440" cy="296386"/>
          </a:xfrm>
          <a:prstGeom prst="can">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GB" sz="1200" dirty="0">
                <a:latin typeface="Times New Roman" panose="02020603050405020304" pitchFamily="18" charset="0"/>
                <a:cs typeface="Times New Roman" panose="02020603050405020304" pitchFamily="18" charset="0"/>
              </a:rPr>
              <a:t>Training</a:t>
            </a:r>
          </a:p>
        </p:txBody>
      </p:sp>
      <p:sp>
        <p:nvSpPr>
          <p:cNvPr id="9" name="Cylinder 8">
            <a:extLst>
              <a:ext uri="{FF2B5EF4-FFF2-40B4-BE49-F238E27FC236}">
                <a16:creationId xmlns="" xmlns:a16="http://schemas.microsoft.com/office/drawing/2014/main" id="{B94F22A2-0F06-912D-E940-8DD6872959B8}"/>
              </a:ext>
            </a:extLst>
          </p:cNvPr>
          <p:cNvSpPr/>
          <p:nvPr/>
        </p:nvSpPr>
        <p:spPr>
          <a:xfrm>
            <a:off x="1475349" y="2954185"/>
            <a:ext cx="726440" cy="296386"/>
          </a:xfrm>
          <a:prstGeom prst="can">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sz="1200" dirty="0">
                <a:latin typeface="Times New Roman" panose="02020603050405020304" pitchFamily="18" charset="0"/>
                <a:cs typeface="Times New Roman" panose="02020603050405020304" pitchFamily="18" charset="0"/>
              </a:rPr>
              <a:t>Testing</a:t>
            </a:r>
          </a:p>
        </p:txBody>
      </p:sp>
      <p:cxnSp>
        <p:nvCxnSpPr>
          <p:cNvPr id="10" name="Straight Arrow Connector 9">
            <a:extLst>
              <a:ext uri="{FF2B5EF4-FFF2-40B4-BE49-F238E27FC236}">
                <a16:creationId xmlns="" xmlns:a16="http://schemas.microsoft.com/office/drawing/2014/main" id="{3BB7E442-77D8-F1E5-E817-43C3FEA98EE0}"/>
              </a:ext>
            </a:extLst>
          </p:cNvPr>
          <p:cNvCxnSpPr/>
          <p:nvPr/>
        </p:nvCxnSpPr>
        <p:spPr>
          <a:xfrm>
            <a:off x="2313549" y="2775449"/>
            <a:ext cx="50800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 xmlns:a16="http://schemas.microsoft.com/office/drawing/2014/main" id="{CD19BC8C-FC66-ECAD-094B-8F4E4FA7A4B4}"/>
              </a:ext>
            </a:extLst>
          </p:cNvPr>
          <p:cNvSpPr/>
          <p:nvPr/>
        </p:nvSpPr>
        <p:spPr>
          <a:xfrm>
            <a:off x="2820793" y="2291327"/>
            <a:ext cx="2133600" cy="108203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Feature Extraction</a:t>
            </a:r>
          </a:p>
        </p:txBody>
      </p:sp>
      <p:sp>
        <p:nvSpPr>
          <p:cNvPr id="46" name="Rectangle 45">
            <a:extLst>
              <a:ext uri="{FF2B5EF4-FFF2-40B4-BE49-F238E27FC236}">
                <a16:creationId xmlns="" xmlns:a16="http://schemas.microsoft.com/office/drawing/2014/main" id="{2B79AC9F-A270-518C-B6A6-3025C94DA44E}"/>
              </a:ext>
            </a:extLst>
          </p:cNvPr>
          <p:cNvSpPr/>
          <p:nvPr/>
        </p:nvSpPr>
        <p:spPr>
          <a:xfrm>
            <a:off x="136769" y="3849831"/>
            <a:ext cx="10536182" cy="1993627"/>
          </a:xfrm>
          <a:prstGeom prst="rect">
            <a:avLst/>
          </a:prstGeom>
          <a:noFill/>
          <a:ln w="38100">
            <a:solidFill>
              <a:schemeClr val="tx1">
                <a:lumMod val="65000"/>
                <a:lumOff val="3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solidFill>
                <a:schemeClr val="tx1">
                  <a:lumMod val="75000"/>
                  <a:lumOff val="25000"/>
                </a:schemeClr>
              </a:solidFill>
              <a:latin typeface="Times New Roman" panose="02020603050405020304" pitchFamily="18" charset="0"/>
              <a:cs typeface="Times New Roman" panose="02020603050405020304" pitchFamily="18" charset="0"/>
            </a:endParaRPr>
          </a:p>
        </p:txBody>
      </p:sp>
      <p:cxnSp>
        <p:nvCxnSpPr>
          <p:cNvPr id="12" name="Straight Arrow Connector 11">
            <a:extLst>
              <a:ext uri="{FF2B5EF4-FFF2-40B4-BE49-F238E27FC236}">
                <a16:creationId xmlns="" xmlns:a16="http://schemas.microsoft.com/office/drawing/2014/main" id="{5A35B847-2A8D-0114-1A58-907519C74971}"/>
              </a:ext>
            </a:extLst>
          </p:cNvPr>
          <p:cNvCxnSpPr/>
          <p:nvPr/>
        </p:nvCxnSpPr>
        <p:spPr>
          <a:xfrm>
            <a:off x="4998329" y="2775449"/>
            <a:ext cx="51816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 xmlns:a16="http://schemas.microsoft.com/office/drawing/2014/main" id="{F61408A9-D01F-F809-6519-7E11E077F06D}"/>
              </a:ext>
            </a:extLst>
          </p:cNvPr>
          <p:cNvSpPr/>
          <p:nvPr/>
        </p:nvSpPr>
        <p:spPr>
          <a:xfrm>
            <a:off x="5537446" y="2284719"/>
            <a:ext cx="2133600" cy="1082038"/>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Deep Learning Models</a:t>
            </a:r>
          </a:p>
        </p:txBody>
      </p:sp>
      <p:cxnSp>
        <p:nvCxnSpPr>
          <p:cNvPr id="14" name="Straight Arrow Connector 13">
            <a:extLst>
              <a:ext uri="{FF2B5EF4-FFF2-40B4-BE49-F238E27FC236}">
                <a16:creationId xmlns="" xmlns:a16="http://schemas.microsoft.com/office/drawing/2014/main" id="{2F023D0E-B1BD-43CE-C5F5-35D6DE61E25E}"/>
              </a:ext>
            </a:extLst>
          </p:cNvPr>
          <p:cNvCxnSpPr/>
          <p:nvPr/>
        </p:nvCxnSpPr>
        <p:spPr>
          <a:xfrm>
            <a:off x="7650089" y="2775449"/>
            <a:ext cx="51816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 name="Cylinder 14">
            <a:extLst>
              <a:ext uri="{FF2B5EF4-FFF2-40B4-BE49-F238E27FC236}">
                <a16:creationId xmlns="" xmlns:a16="http://schemas.microsoft.com/office/drawing/2014/main" id="{6BAF9978-9D21-A914-B786-6FF868812BF5}"/>
              </a:ext>
            </a:extLst>
          </p:cNvPr>
          <p:cNvSpPr/>
          <p:nvPr/>
        </p:nvSpPr>
        <p:spPr>
          <a:xfrm>
            <a:off x="8196189" y="2202302"/>
            <a:ext cx="1940560" cy="121615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Trained Models</a:t>
            </a:r>
          </a:p>
        </p:txBody>
      </p:sp>
      <p:sp>
        <p:nvSpPr>
          <p:cNvPr id="18" name="Cylinder 17">
            <a:extLst>
              <a:ext uri="{FF2B5EF4-FFF2-40B4-BE49-F238E27FC236}">
                <a16:creationId xmlns="" xmlns:a16="http://schemas.microsoft.com/office/drawing/2014/main" id="{4D83A1F6-578F-444B-8115-A85E9C32388A}"/>
              </a:ext>
            </a:extLst>
          </p:cNvPr>
          <p:cNvSpPr/>
          <p:nvPr/>
        </p:nvSpPr>
        <p:spPr>
          <a:xfrm>
            <a:off x="1876669" y="4094998"/>
            <a:ext cx="1940560" cy="121615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Trained Models</a:t>
            </a:r>
          </a:p>
        </p:txBody>
      </p:sp>
      <p:cxnSp>
        <p:nvCxnSpPr>
          <p:cNvPr id="19" name="Straight Arrow Connector 18">
            <a:extLst>
              <a:ext uri="{FF2B5EF4-FFF2-40B4-BE49-F238E27FC236}">
                <a16:creationId xmlns="" xmlns:a16="http://schemas.microsoft.com/office/drawing/2014/main" id="{93FB7947-D465-32C7-6365-288A2377D039}"/>
              </a:ext>
            </a:extLst>
          </p:cNvPr>
          <p:cNvCxnSpPr/>
          <p:nvPr/>
        </p:nvCxnSpPr>
        <p:spPr>
          <a:xfrm>
            <a:off x="3817229" y="4725728"/>
            <a:ext cx="50800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 xmlns:a16="http://schemas.microsoft.com/office/drawing/2014/main" id="{8DA64D8D-B2BD-6857-BBF9-F85B3BABA618}"/>
              </a:ext>
            </a:extLst>
          </p:cNvPr>
          <p:cNvSpPr/>
          <p:nvPr/>
        </p:nvSpPr>
        <p:spPr>
          <a:xfrm>
            <a:off x="4301535" y="4213624"/>
            <a:ext cx="2133600" cy="108203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Model Performance Evaluation</a:t>
            </a:r>
          </a:p>
        </p:txBody>
      </p:sp>
      <p:sp>
        <p:nvSpPr>
          <p:cNvPr id="21" name="Rectangle: Rounded Corners 20">
            <a:extLst>
              <a:ext uri="{FF2B5EF4-FFF2-40B4-BE49-F238E27FC236}">
                <a16:creationId xmlns="" xmlns:a16="http://schemas.microsoft.com/office/drawing/2014/main" id="{1445BC6C-0D0D-C97B-911C-9B6DDC9B5A51}"/>
              </a:ext>
            </a:extLst>
          </p:cNvPr>
          <p:cNvSpPr/>
          <p:nvPr/>
        </p:nvSpPr>
        <p:spPr>
          <a:xfrm>
            <a:off x="6943135" y="4235887"/>
            <a:ext cx="2133600" cy="108203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GB" sz="1400" b="1" dirty="0">
                <a:latin typeface="Times New Roman" panose="02020603050405020304" pitchFamily="18" charset="0"/>
                <a:cs typeface="Times New Roman" panose="02020603050405020304" pitchFamily="18" charset="0"/>
              </a:rPr>
              <a:t>Classification</a:t>
            </a:r>
          </a:p>
        </p:txBody>
      </p:sp>
      <p:cxnSp>
        <p:nvCxnSpPr>
          <p:cNvPr id="22" name="Straight Arrow Connector 21">
            <a:extLst>
              <a:ext uri="{FF2B5EF4-FFF2-40B4-BE49-F238E27FC236}">
                <a16:creationId xmlns="" xmlns:a16="http://schemas.microsoft.com/office/drawing/2014/main" id="{7EAC7CFD-9AA2-EA97-603E-D4DFB4CA2D20}"/>
              </a:ext>
            </a:extLst>
          </p:cNvPr>
          <p:cNvCxnSpPr/>
          <p:nvPr/>
        </p:nvCxnSpPr>
        <p:spPr>
          <a:xfrm>
            <a:off x="6435135" y="4754643"/>
            <a:ext cx="50800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 xmlns:a16="http://schemas.microsoft.com/office/drawing/2014/main" id="{49C09E1F-BDE9-F8B2-9CA3-FE536FC1C5FE}"/>
              </a:ext>
            </a:extLst>
          </p:cNvPr>
          <p:cNvSpPr txBox="1"/>
          <p:nvPr/>
        </p:nvSpPr>
        <p:spPr>
          <a:xfrm>
            <a:off x="2153964" y="3305327"/>
            <a:ext cx="894284" cy="307777"/>
          </a:xfrm>
          <a:prstGeom prst="rect">
            <a:avLst/>
          </a:prstGeom>
          <a:noFill/>
        </p:spPr>
        <p:txBody>
          <a:bodyPr wrap="none" rtlCol="0">
            <a:spAutoFit/>
          </a:bodyPr>
          <a:lstStyle/>
          <a:p>
            <a:r>
              <a:rPr lang="en-GB" sz="1400" b="1" dirty="0">
                <a:latin typeface="Times New Roman" panose="02020603050405020304" pitchFamily="18" charset="0"/>
                <a:cs typeface="Times New Roman" panose="02020603050405020304" pitchFamily="18" charset="0"/>
              </a:rPr>
              <a:t>Train Set</a:t>
            </a:r>
          </a:p>
        </p:txBody>
      </p:sp>
      <p:sp>
        <p:nvSpPr>
          <p:cNvPr id="24" name="TextBox 23">
            <a:extLst>
              <a:ext uri="{FF2B5EF4-FFF2-40B4-BE49-F238E27FC236}">
                <a16:creationId xmlns="" xmlns:a16="http://schemas.microsoft.com/office/drawing/2014/main" id="{54CB9E6F-AB2B-C4BD-8224-2E9DEB45C543}"/>
              </a:ext>
            </a:extLst>
          </p:cNvPr>
          <p:cNvSpPr txBox="1"/>
          <p:nvPr/>
        </p:nvSpPr>
        <p:spPr>
          <a:xfrm>
            <a:off x="497601" y="4760406"/>
            <a:ext cx="894284" cy="307777"/>
          </a:xfrm>
          <a:prstGeom prst="rect">
            <a:avLst/>
          </a:prstGeom>
          <a:noFill/>
        </p:spPr>
        <p:txBody>
          <a:bodyPr wrap="none" rtlCol="0">
            <a:spAutoFit/>
          </a:bodyPr>
          <a:lstStyle/>
          <a:p>
            <a:r>
              <a:rPr lang="en-GB" sz="1400" b="1" dirty="0">
                <a:solidFill>
                  <a:schemeClr val="tx1">
                    <a:lumMod val="75000"/>
                    <a:lumOff val="25000"/>
                  </a:schemeClr>
                </a:solidFill>
                <a:latin typeface="Times New Roman" panose="02020603050405020304" pitchFamily="18" charset="0"/>
                <a:cs typeface="Times New Roman" panose="02020603050405020304" pitchFamily="18" charset="0"/>
              </a:rPr>
              <a:t>Train Set</a:t>
            </a:r>
          </a:p>
        </p:txBody>
      </p:sp>
      <p:sp>
        <p:nvSpPr>
          <p:cNvPr id="25" name="TextBox 24">
            <a:extLst>
              <a:ext uri="{FF2B5EF4-FFF2-40B4-BE49-F238E27FC236}">
                <a16:creationId xmlns="" xmlns:a16="http://schemas.microsoft.com/office/drawing/2014/main" id="{885AFC02-2D36-7667-FFEB-2C3BC40F3349}"/>
              </a:ext>
            </a:extLst>
          </p:cNvPr>
          <p:cNvSpPr txBox="1"/>
          <p:nvPr/>
        </p:nvSpPr>
        <p:spPr>
          <a:xfrm>
            <a:off x="4736590" y="3333714"/>
            <a:ext cx="1598002" cy="307777"/>
          </a:xfrm>
          <a:prstGeom prst="rect">
            <a:avLst/>
          </a:prstGeom>
          <a:noFill/>
        </p:spPr>
        <p:txBody>
          <a:bodyPr wrap="none" rtlCol="0">
            <a:spAutoFit/>
          </a:bodyPr>
          <a:lstStyle/>
          <a:p>
            <a:r>
              <a:rPr lang="en-GB" sz="1400" b="1" dirty="0">
                <a:latin typeface="Times New Roman" panose="02020603050405020304" pitchFamily="18" charset="0"/>
                <a:cs typeface="Times New Roman" panose="02020603050405020304" pitchFamily="18" charset="0"/>
              </a:rPr>
              <a:t>Testing Processing</a:t>
            </a:r>
          </a:p>
        </p:txBody>
      </p:sp>
      <p:sp>
        <p:nvSpPr>
          <p:cNvPr id="26" name="TextBox 25">
            <a:extLst>
              <a:ext uri="{FF2B5EF4-FFF2-40B4-BE49-F238E27FC236}">
                <a16:creationId xmlns="" xmlns:a16="http://schemas.microsoft.com/office/drawing/2014/main" id="{0D014B09-E0BA-B05D-FC6B-8C1469083242}"/>
              </a:ext>
            </a:extLst>
          </p:cNvPr>
          <p:cNvSpPr txBox="1"/>
          <p:nvPr/>
        </p:nvSpPr>
        <p:spPr>
          <a:xfrm>
            <a:off x="3303454" y="5332184"/>
            <a:ext cx="1598002" cy="307777"/>
          </a:xfrm>
          <a:prstGeom prst="rect">
            <a:avLst/>
          </a:prstGeom>
          <a:noFill/>
        </p:spPr>
        <p:txBody>
          <a:bodyPr wrap="none" rtlCol="0">
            <a:spAutoFit/>
          </a:bodyPr>
          <a:lstStyle/>
          <a:p>
            <a:r>
              <a:rPr lang="en-GB" sz="1400" b="1" dirty="0">
                <a:latin typeface="Times New Roman" panose="02020603050405020304" pitchFamily="18" charset="0"/>
                <a:cs typeface="Times New Roman" panose="02020603050405020304" pitchFamily="18" charset="0"/>
              </a:rPr>
              <a:t>Testing Processing</a:t>
            </a:r>
          </a:p>
        </p:txBody>
      </p:sp>
      <p:sp>
        <p:nvSpPr>
          <p:cNvPr id="27" name="TextBox 26">
            <a:extLst>
              <a:ext uri="{FF2B5EF4-FFF2-40B4-BE49-F238E27FC236}">
                <a16:creationId xmlns="" xmlns:a16="http://schemas.microsoft.com/office/drawing/2014/main" id="{D553226B-3CF1-9A15-D48F-E75ED2566AF8}"/>
              </a:ext>
            </a:extLst>
          </p:cNvPr>
          <p:cNvSpPr txBox="1"/>
          <p:nvPr/>
        </p:nvSpPr>
        <p:spPr>
          <a:xfrm>
            <a:off x="3603869" y="5884891"/>
            <a:ext cx="4874989"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Fig 1 Block Diagram of the proposed methodology</a:t>
            </a:r>
          </a:p>
        </p:txBody>
      </p:sp>
      <p:sp>
        <p:nvSpPr>
          <p:cNvPr id="31" name="Rectangle 30">
            <a:extLst>
              <a:ext uri="{FF2B5EF4-FFF2-40B4-BE49-F238E27FC236}">
                <a16:creationId xmlns="" xmlns:a16="http://schemas.microsoft.com/office/drawing/2014/main" id="{97157493-23DE-2547-F29A-988EE9D784E4}"/>
              </a:ext>
            </a:extLst>
          </p:cNvPr>
          <p:cNvSpPr/>
          <p:nvPr/>
        </p:nvSpPr>
        <p:spPr>
          <a:xfrm>
            <a:off x="10985746" y="1853826"/>
            <a:ext cx="1032996" cy="3997288"/>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44" name="Rectangle 43">
            <a:extLst>
              <a:ext uri="{FF2B5EF4-FFF2-40B4-BE49-F238E27FC236}">
                <a16:creationId xmlns="" xmlns:a16="http://schemas.microsoft.com/office/drawing/2014/main" id="{BE00979D-1DDE-5081-E0E2-FA076858F629}"/>
              </a:ext>
            </a:extLst>
          </p:cNvPr>
          <p:cNvSpPr/>
          <p:nvPr/>
        </p:nvSpPr>
        <p:spPr>
          <a:xfrm>
            <a:off x="136769" y="1853826"/>
            <a:ext cx="10536182" cy="1993627"/>
          </a:xfrm>
          <a:prstGeom prst="rect">
            <a:avLst/>
          </a:prstGeom>
          <a:noFill/>
          <a:ln w="38100">
            <a:solidFill>
              <a:schemeClr val="tx1">
                <a:lumMod val="65000"/>
                <a:lumOff val="3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solidFill>
                <a:schemeClr val="tx1">
                  <a:lumMod val="75000"/>
                  <a:lumOff val="25000"/>
                </a:schemeClr>
              </a:solidFill>
              <a:latin typeface="Times New Roman" panose="02020603050405020304" pitchFamily="18" charset="0"/>
              <a:cs typeface="Times New Roman" panose="02020603050405020304" pitchFamily="18" charset="0"/>
            </a:endParaRPr>
          </a:p>
        </p:txBody>
      </p:sp>
      <p:cxnSp>
        <p:nvCxnSpPr>
          <p:cNvPr id="52" name="Connector: Elbow 51">
            <a:extLst>
              <a:ext uri="{FF2B5EF4-FFF2-40B4-BE49-F238E27FC236}">
                <a16:creationId xmlns="" xmlns:a16="http://schemas.microsoft.com/office/drawing/2014/main" id="{69B6FB39-50DD-8FD0-473E-97868EA1E134}"/>
              </a:ext>
            </a:extLst>
          </p:cNvPr>
          <p:cNvCxnSpPr>
            <a:cxnSpLocks/>
            <a:endCxn id="18" idx="2"/>
          </p:cNvCxnSpPr>
          <p:nvPr/>
        </p:nvCxnSpPr>
        <p:spPr>
          <a:xfrm rot="16200000" flipH="1">
            <a:off x="901616" y="3728021"/>
            <a:ext cx="1329710" cy="620396"/>
          </a:xfrm>
          <a:prstGeom prst="bentConnector2">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28" name="Connector: Elbow 27">
            <a:extLst>
              <a:ext uri="{FF2B5EF4-FFF2-40B4-BE49-F238E27FC236}">
                <a16:creationId xmlns="" xmlns:a16="http://schemas.microsoft.com/office/drawing/2014/main" id="{C203CCE0-410E-4039-7781-BE6109624B45}"/>
              </a:ext>
            </a:extLst>
          </p:cNvPr>
          <p:cNvCxnSpPr>
            <a:cxnSpLocks/>
            <a:stCxn id="15" idx="4"/>
          </p:cNvCxnSpPr>
          <p:nvPr/>
        </p:nvCxnSpPr>
        <p:spPr>
          <a:xfrm>
            <a:off x="10136749" y="2810378"/>
            <a:ext cx="1072404" cy="1042092"/>
          </a:xfrm>
          <a:prstGeom prst="bentConnector3">
            <a:avLst>
              <a:gd name="adj1" fmla="val 38410"/>
            </a:avLst>
          </a:prstGeom>
          <a:ln w="3810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a:extLst>
              <a:ext uri="{FF2B5EF4-FFF2-40B4-BE49-F238E27FC236}">
                <a16:creationId xmlns="" xmlns:a16="http://schemas.microsoft.com/office/drawing/2014/main" id="{C6438060-7ED0-57DA-D354-914024AAA9D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88735" y="3466084"/>
            <a:ext cx="827017" cy="1539605"/>
          </a:xfrm>
          <a:prstGeom prst="rect">
            <a:avLst/>
          </a:prstGeom>
        </p:spPr>
      </p:pic>
      <p:cxnSp>
        <p:nvCxnSpPr>
          <p:cNvPr id="39" name="Connector: Elbow 38">
            <a:extLst>
              <a:ext uri="{FF2B5EF4-FFF2-40B4-BE49-F238E27FC236}">
                <a16:creationId xmlns="" xmlns:a16="http://schemas.microsoft.com/office/drawing/2014/main" id="{CC9F51CA-F1B9-FFE6-6832-E935D3B556E8}"/>
              </a:ext>
            </a:extLst>
          </p:cNvPr>
          <p:cNvCxnSpPr>
            <a:cxnSpLocks/>
            <a:stCxn id="21" idx="3"/>
          </p:cNvCxnSpPr>
          <p:nvPr/>
        </p:nvCxnSpPr>
        <p:spPr>
          <a:xfrm flipV="1">
            <a:off x="9076735" y="3854848"/>
            <a:ext cx="2012000" cy="922058"/>
          </a:xfrm>
          <a:prstGeom prst="bentConnector3">
            <a:avLst>
              <a:gd name="adj1" fmla="val 50000"/>
            </a:avLst>
          </a:prstGeom>
          <a:ln w="3810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61" name="Picture 60">
            <a:extLst>
              <a:ext uri="{FF2B5EF4-FFF2-40B4-BE49-F238E27FC236}">
                <a16:creationId xmlns="" xmlns:a16="http://schemas.microsoft.com/office/drawing/2014/main" id="{EB809E28-2807-EF33-1846-F46E5FA6BC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123159" y="2876998"/>
            <a:ext cx="758167" cy="450759"/>
          </a:xfrm>
          <a:prstGeom prst="rect">
            <a:avLst/>
          </a:prstGeom>
        </p:spPr>
      </p:pic>
      <p:sp>
        <p:nvSpPr>
          <p:cNvPr id="2" name="Rectangle 1">
            <a:extLst>
              <a:ext uri="{FF2B5EF4-FFF2-40B4-BE49-F238E27FC236}">
                <a16:creationId xmlns="" xmlns:a16="http://schemas.microsoft.com/office/drawing/2014/main" id="{6880AAB3-186B-8F05-B2E8-FF7F6250E728}"/>
              </a:ext>
            </a:extLst>
          </p:cNvPr>
          <p:cNvSpPr/>
          <p:nvPr/>
        </p:nvSpPr>
        <p:spPr>
          <a:xfrm>
            <a:off x="652733" y="3641491"/>
            <a:ext cx="1207079" cy="5093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Pre-Processing</a:t>
            </a:r>
            <a:endParaRPr lang="en-PK" dirty="0"/>
          </a:p>
        </p:txBody>
      </p:sp>
    </p:spTree>
    <p:extLst>
      <p:ext uri="{BB962C8B-B14F-4D97-AF65-F5344CB8AC3E}">
        <p14:creationId xmlns:p14="http://schemas.microsoft.com/office/powerpoint/2010/main" val="10794794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8C10412A-B06C-7354-3A74-B7DD98ACAF66}"/>
              </a:ext>
            </a:extLst>
          </p:cNvPr>
          <p:cNvSpPr>
            <a:spLocks noGrp="1"/>
          </p:cNvSpPr>
          <p:nvPr>
            <p:ph idx="1"/>
          </p:nvPr>
        </p:nvSpPr>
        <p:spPr>
          <a:xfrm>
            <a:off x="838200" y="1825625"/>
            <a:ext cx="6416710" cy="2163571"/>
          </a:xfrm>
        </p:spPr>
        <p:txBody>
          <a:bodyPr>
            <a:normAutofit fontScale="92500" lnSpcReduction="20000"/>
          </a:bodyPr>
          <a:lstStyle/>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The mobile application successfully classifies soil types and fishes using smartphone cameras.</a:t>
            </a:r>
          </a:p>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Users can receive recommendations for compatible and protein-rich fish species for soil enrichment.</a:t>
            </a:r>
          </a:p>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The application automates the fish hydrolysate system (and other techniques), facilitating nutrient and protein enrichment.</a:t>
            </a:r>
          </a:p>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A user</a:t>
            </a:r>
            <a:r>
              <a:rPr lang="en-US" sz="2000" dirty="0">
                <a:solidFill>
                  <a:srgbClr val="D1D5DB"/>
                </a:solidFill>
                <a:latin typeface="Times New Roman" panose="02020603050405020304" pitchFamily="18" charset="0"/>
                <a:cs typeface="Times New Roman" panose="02020603050405020304" pitchFamily="18" charset="0"/>
              </a:rPr>
              <a:t>-friendly interface for smooth and seamless access to application’s features.</a:t>
            </a:r>
            <a:endParaRPr lang="en-US" sz="2000" b="0" i="0" dirty="0">
              <a:solidFill>
                <a:srgbClr val="D1D5DB"/>
              </a:solidFill>
              <a:effectLst/>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 xmlns:a16="http://schemas.microsoft.com/office/drawing/2014/main" id="{BA21AC96-AB6F-6083-F1A8-CE493D1E3893}"/>
              </a:ext>
            </a:extLst>
          </p:cNvPr>
          <p:cNvSpPr txBox="1">
            <a:spLocks/>
          </p:cNvSpPr>
          <p:nvPr/>
        </p:nvSpPr>
        <p:spPr>
          <a:xfrm>
            <a:off x="838200" y="681037"/>
            <a:ext cx="6681186" cy="735706"/>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Fish Classification Model Results</a:t>
            </a:r>
            <a:endParaRPr lang="en-PK"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 xmlns:a16="http://schemas.microsoft.com/office/drawing/2014/main" id="{9B2832A9-7F82-D8C6-D559-920FFCD35E2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273061"/>
            <a:ext cx="2442214" cy="2597499"/>
          </a:xfrm>
          <a:prstGeom prst="rect">
            <a:avLst/>
          </a:prstGeom>
        </p:spPr>
      </p:pic>
      <p:pic>
        <p:nvPicPr>
          <p:cNvPr id="9" name="Picture 8">
            <a:extLst>
              <a:ext uri="{FF2B5EF4-FFF2-40B4-BE49-F238E27FC236}">
                <a16:creationId xmlns="" xmlns:a16="http://schemas.microsoft.com/office/drawing/2014/main" id="{22E837C4-9DCD-D9C1-13D1-150D52C153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0528" y="4273061"/>
            <a:ext cx="7089485" cy="2597499"/>
          </a:xfrm>
          <a:prstGeom prst="rect">
            <a:avLst/>
          </a:prstGeom>
        </p:spPr>
      </p:pic>
      <p:pic>
        <p:nvPicPr>
          <p:cNvPr id="7" name="Picture 6">
            <a:extLst>
              <a:ext uri="{FF2B5EF4-FFF2-40B4-BE49-F238E27FC236}">
                <a16:creationId xmlns="" xmlns:a16="http://schemas.microsoft.com/office/drawing/2014/main" id="{FA949A58-20AD-882B-6B31-58D68BCC09F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65585"/>
          <a:stretch/>
        </p:blipFill>
        <p:spPr>
          <a:xfrm>
            <a:off x="9130012" y="4273061"/>
            <a:ext cx="3061987" cy="2263328"/>
          </a:xfrm>
          <a:prstGeom prst="rect">
            <a:avLst/>
          </a:prstGeom>
        </p:spPr>
      </p:pic>
      <p:pic>
        <p:nvPicPr>
          <p:cNvPr id="8" name="Picture 7">
            <a:extLst>
              <a:ext uri="{FF2B5EF4-FFF2-40B4-BE49-F238E27FC236}">
                <a16:creationId xmlns="" xmlns:a16="http://schemas.microsoft.com/office/drawing/2014/main" id="{3D169D69-00FC-449B-AD56-EDB42C0B8B2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95136"/>
          <a:stretch/>
        </p:blipFill>
        <p:spPr>
          <a:xfrm>
            <a:off x="9130013" y="6536389"/>
            <a:ext cx="3061987" cy="334171"/>
          </a:xfrm>
          <a:prstGeom prst="rect">
            <a:avLst/>
          </a:prstGeom>
        </p:spPr>
      </p:pic>
      <p:sp>
        <p:nvSpPr>
          <p:cNvPr id="10" name="TextBox 9">
            <a:extLst>
              <a:ext uri="{FF2B5EF4-FFF2-40B4-BE49-F238E27FC236}">
                <a16:creationId xmlns="" xmlns:a16="http://schemas.microsoft.com/office/drawing/2014/main" id="{9DA0BCDF-EEA2-3512-90D7-C5BB6555A387}"/>
              </a:ext>
            </a:extLst>
          </p:cNvPr>
          <p:cNvSpPr txBox="1"/>
          <p:nvPr/>
        </p:nvSpPr>
        <p:spPr>
          <a:xfrm>
            <a:off x="121749" y="6536389"/>
            <a:ext cx="1797030" cy="369332"/>
          </a:xfrm>
          <a:prstGeom prst="rect">
            <a:avLst/>
          </a:prstGeom>
          <a:noFill/>
        </p:spPr>
        <p:txBody>
          <a:bodyPr wrap="none" rtlCol="0">
            <a:spAutoFit/>
          </a:bodyPr>
          <a:lstStyle/>
          <a:p>
            <a:r>
              <a:rPr lang="en-US" dirty="0">
                <a:solidFill>
                  <a:schemeClr val="bg1"/>
                </a:solidFill>
              </a:rPr>
              <a:t>Confusion Matrix</a:t>
            </a:r>
            <a:endParaRPr lang="en-PK" dirty="0">
              <a:solidFill>
                <a:schemeClr val="bg1"/>
              </a:solidFill>
            </a:endParaRPr>
          </a:p>
        </p:txBody>
      </p:sp>
      <p:sp>
        <p:nvSpPr>
          <p:cNvPr id="11" name="TextBox 10">
            <a:extLst>
              <a:ext uri="{FF2B5EF4-FFF2-40B4-BE49-F238E27FC236}">
                <a16:creationId xmlns="" xmlns:a16="http://schemas.microsoft.com/office/drawing/2014/main" id="{E8CD936B-7F7A-6357-D3D4-90972CCE81C0}"/>
              </a:ext>
            </a:extLst>
          </p:cNvPr>
          <p:cNvSpPr txBox="1"/>
          <p:nvPr/>
        </p:nvSpPr>
        <p:spPr>
          <a:xfrm>
            <a:off x="5014344" y="6536389"/>
            <a:ext cx="1141851" cy="369332"/>
          </a:xfrm>
          <a:prstGeom prst="rect">
            <a:avLst/>
          </a:prstGeom>
          <a:noFill/>
        </p:spPr>
        <p:txBody>
          <a:bodyPr wrap="none" rtlCol="0">
            <a:spAutoFit/>
          </a:bodyPr>
          <a:lstStyle/>
          <a:p>
            <a:r>
              <a:rPr lang="en-US" dirty="0">
                <a:solidFill>
                  <a:schemeClr val="bg1"/>
                </a:solidFill>
              </a:rPr>
              <a:t>Prediction</a:t>
            </a:r>
            <a:endParaRPr lang="en-PK" dirty="0">
              <a:solidFill>
                <a:schemeClr val="bg1"/>
              </a:solidFill>
            </a:endParaRPr>
          </a:p>
        </p:txBody>
      </p:sp>
      <p:sp>
        <p:nvSpPr>
          <p:cNvPr id="12" name="TextBox 11">
            <a:extLst>
              <a:ext uri="{FF2B5EF4-FFF2-40B4-BE49-F238E27FC236}">
                <a16:creationId xmlns="" xmlns:a16="http://schemas.microsoft.com/office/drawing/2014/main" id="{31A3CB71-3C42-9B39-AF58-7C2B9D31F2C4}"/>
              </a:ext>
            </a:extLst>
          </p:cNvPr>
          <p:cNvSpPr txBox="1"/>
          <p:nvPr/>
        </p:nvSpPr>
        <p:spPr>
          <a:xfrm>
            <a:off x="10111079" y="6536389"/>
            <a:ext cx="1099853" cy="369332"/>
          </a:xfrm>
          <a:prstGeom prst="rect">
            <a:avLst/>
          </a:prstGeom>
          <a:noFill/>
        </p:spPr>
        <p:txBody>
          <a:bodyPr wrap="none" rtlCol="0">
            <a:spAutoFit/>
          </a:bodyPr>
          <a:lstStyle/>
          <a:p>
            <a:r>
              <a:rPr lang="en-US" dirty="0">
                <a:solidFill>
                  <a:schemeClr val="bg1"/>
                </a:solidFill>
              </a:rPr>
              <a:t>F1 - Score</a:t>
            </a:r>
            <a:endParaRPr lang="en-PK" dirty="0">
              <a:solidFill>
                <a:schemeClr val="bg1"/>
              </a:solidFill>
            </a:endParaRPr>
          </a:p>
        </p:txBody>
      </p:sp>
    </p:spTree>
    <p:extLst>
      <p:ext uri="{BB962C8B-B14F-4D97-AF65-F5344CB8AC3E}">
        <p14:creationId xmlns:p14="http://schemas.microsoft.com/office/powerpoint/2010/main" val="12783934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14460668-C0D0-6ABD-932A-82D19CDEDC1D}"/>
              </a:ext>
            </a:extLst>
          </p:cNvPr>
          <p:cNvSpPr txBox="1">
            <a:spLocks/>
          </p:cNvSpPr>
          <p:nvPr/>
        </p:nvSpPr>
        <p:spPr>
          <a:xfrm>
            <a:off x="838200" y="681037"/>
            <a:ext cx="7319838" cy="7357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Soil Dataset Collection </a:t>
            </a:r>
            <a:endParaRPr lang="en-PK"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 xmlns:a16="http://schemas.microsoft.com/office/drawing/2014/main" id="{06CF762C-2E83-77B2-0885-F67B80A0C9A9}"/>
              </a:ext>
            </a:extLst>
          </p:cNvPr>
          <p:cNvSpPr txBox="1"/>
          <p:nvPr/>
        </p:nvSpPr>
        <p:spPr>
          <a:xfrm>
            <a:off x="838199" y="1736682"/>
            <a:ext cx="7860527" cy="1754326"/>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D1D5DB"/>
                </a:solidFill>
                <a:effectLst/>
                <a:latin typeface="Times New Roman" panose="02020603050405020304" pitchFamily="18" charset="0"/>
                <a:cs typeface="Times New Roman" panose="02020603050405020304" pitchFamily="18" charset="0"/>
              </a:rPr>
              <a:t> Rich dataset on local Soil (Sindh).</a:t>
            </a:r>
          </a:p>
          <a:p>
            <a:pPr marL="285750" indent="-285750">
              <a:buFont typeface="Arial" panose="020B0604020202020204" pitchFamily="34" charset="0"/>
              <a:buChar char="•"/>
            </a:pPr>
            <a:r>
              <a:rPr lang="en-US" b="0" i="0" dirty="0">
                <a:solidFill>
                  <a:srgbClr val="D1D5DB"/>
                </a:solidFill>
                <a:effectLst/>
                <a:latin typeface="Times New Roman" panose="02020603050405020304" pitchFamily="18" charset="0"/>
                <a:cs typeface="Times New Roman" panose="02020603050405020304" pitchFamily="18" charset="0"/>
              </a:rPr>
              <a:t> Extensive efforts in data collection.</a:t>
            </a:r>
          </a:p>
          <a:p>
            <a:pPr marL="285750" indent="-285750">
              <a:buFont typeface="Arial" panose="020B0604020202020204" pitchFamily="34" charset="0"/>
              <a:buChar char="•"/>
            </a:pPr>
            <a:r>
              <a:rPr lang="en-US" b="0" i="0" dirty="0">
                <a:solidFill>
                  <a:srgbClr val="D1D5DB"/>
                </a:solidFill>
                <a:effectLst/>
                <a:latin typeface="Times New Roman" panose="02020603050405020304" pitchFamily="18" charset="0"/>
                <a:cs typeface="Times New Roman" panose="02020603050405020304" pitchFamily="18" charset="0"/>
              </a:rPr>
              <a:t> Diverse representation of different kinds of soil.</a:t>
            </a:r>
          </a:p>
          <a:p>
            <a:pPr marL="285750" indent="-285750">
              <a:buFont typeface="Arial" panose="020B0604020202020204" pitchFamily="34" charset="0"/>
              <a:buChar char="•"/>
            </a:pPr>
            <a:r>
              <a:rPr lang="en-US" b="0" i="0" dirty="0">
                <a:solidFill>
                  <a:srgbClr val="D1D5DB"/>
                </a:solidFill>
                <a:effectLst/>
                <a:latin typeface="Times New Roman" panose="02020603050405020304" pitchFamily="18" charset="0"/>
                <a:cs typeface="Times New Roman" panose="02020603050405020304" pitchFamily="18" charset="0"/>
              </a:rPr>
              <a:t> Collaborative engagement with local communities and farmers.</a:t>
            </a:r>
          </a:p>
          <a:p>
            <a:pPr marL="285750" indent="-285750">
              <a:buFont typeface="Arial" panose="020B0604020202020204" pitchFamily="34" charset="0"/>
              <a:buChar char="•"/>
            </a:pPr>
            <a:endParaRPr lang="en-US" b="0" i="0" dirty="0">
              <a:solidFill>
                <a:srgbClr val="D1D5DB"/>
              </a:solidFill>
              <a:effectLst/>
              <a:latin typeface="Times New Roman" panose="02020603050405020304" pitchFamily="18" charset="0"/>
              <a:cs typeface="Times New Roman" panose="02020603050405020304" pitchFamily="18" charset="0"/>
            </a:endParaRPr>
          </a:p>
          <a:p>
            <a:endParaRPr lang="en-PK" dirty="0"/>
          </a:p>
        </p:txBody>
      </p:sp>
      <p:pic>
        <p:nvPicPr>
          <p:cNvPr id="5" name="Picture 4">
            <a:extLst>
              <a:ext uri="{FF2B5EF4-FFF2-40B4-BE49-F238E27FC236}">
                <a16:creationId xmlns="" xmlns:a16="http://schemas.microsoft.com/office/drawing/2014/main" id="{5F070955-FD20-697C-4BBD-03E49DAFADAE}"/>
              </a:ext>
            </a:extLst>
          </p:cNvPr>
          <p:cNvPicPr>
            <a:picLocks noChangeAspect="1"/>
          </p:cNvPicPr>
          <p:nvPr/>
        </p:nvPicPr>
        <p:blipFill rotWithShape="1">
          <a:blip r:embed="rId2"/>
          <a:srcRect l="13435" t="17507" r="43782" b="60116"/>
          <a:stretch/>
        </p:blipFill>
        <p:spPr>
          <a:xfrm>
            <a:off x="2472781" y="4045006"/>
            <a:ext cx="7246438" cy="2131957"/>
          </a:xfrm>
          <a:prstGeom prst="rect">
            <a:avLst/>
          </a:prstGeom>
        </p:spPr>
      </p:pic>
    </p:spTree>
    <p:extLst>
      <p:ext uri="{BB962C8B-B14F-4D97-AF65-F5344CB8AC3E}">
        <p14:creationId xmlns:p14="http://schemas.microsoft.com/office/powerpoint/2010/main" val="41669104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10E26323-1069-C1D3-E512-00CA85951361}"/>
              </a:ext>
            </a:extLst>
          </p:cNvPr>
          <p:cNvPicPr>
            <a:picLocks noChangeAspect="1"/>
          </p:cNvPicPr>
          <p:nvPr/>
        </p:nvPicPr>
        <p:blipFill rotWithShape="1">
          <a:blip r:embed="rId2"/>
          <a:srcRect l="10109" t="16116" r="2761" b="4116"/>
          <a:stretch/>
        </p:blipFill>
        <p:spPr>
          <a:xfrm>
            <a:off x="0" y="0"/>
            <a:ext cx="12182412" cy="6858000"/>
          </a:xfrm>
          <a:prstGeom prst="rect">
            <a:avLst/>
          </a:prstGeom>
        </p:spPr>
      </p:pic>
    </p:spTree>
    <p:extLst>
      <p:ext uri="{BB962C8B-B14F-4D97-AF65-F5344CB8AC3E}">
        <p14:creationId xmlns:p14="http://schemas.microsoft.com/office/powerpoint/2010/main" val="42386484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4A2B4BBA-7ECF-4F45-4949-A208D93BC985}"/>
              </a:ext>
            </a:extLst>
          </p:cNvPr>
          <p:cNvPicPr>
            <a:picLocks noChangeAspect="1"/>
          </p:cNvPicPr>
          <p:nvPr/>
        </p:nvPicPr>
        <p:blipFill rotWithShape="1">
          <a:blip r:embed="rId2"/>
          <a:srcRect l="10109" t="16001" r="2761" b="4116"/>
          <a:stretch/>
        </p:blipFill>
        <p:spPr>
          <a:xfrm>
            <a:off x="-1" y="0"/>
            <a:ext cx="12192001" cy="6858000"/>
          </a:xfrm>
          <a:prstGeom prst="rect">
            <a:avLst/>
          </a:prstGeom>
        </p:spPr>
      </p:pic>
    </p:spTree>
    <p:extLst>
      <p:ext uri="{BB962C8B-B14F-4D97-AF65-F5344CB8AC3E}">
        <p14:creationId xmlns:p14="http://schemas.microsoft.com/office/powerpoint/2010/main" val="28822214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2D44A3DB-645E-21C1-B34D-0838F2654C53}"/>
              </a:ext>
            </a:extLst>
          </p:cNvPr>
          <p:cNvPicPr>
            <a:picLocks noChangeAspect="1"/>
          </p:cNvPicPr>
          <p:nvPr/>
        </p:nvPicPr>
        <p:blipFill rotWithShape="1">
          <a:blip r:embed="rId2"/>
          <a:srcRect l="10110" t="16347" r="2826" b="4116"/>
          <a:stretch/>
        </p:blipFill>
        <p:spPr>
          <a:xfrm>
            <a:off x="-1" y="0"/>
            <a:ext cx="12192001" cy="6858000"/>
          </a:xfrm>
          <a:prstGeom prst="rect">
            <a:avLst/>
          </a:prstGeom>
        </p:spPr>
      </p:pic>
    </p:spTree>
    <p:extLst>
      <p:ext uri="{BB962C8B-B14F-4D97-AF65-F5344CB8AC3E}">
        <p14:creationId xmlns:p14="http://schemas.microsoft.com/office/powerpoint/2010/main" val="3693992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DFEC7676-374D-EE2F-A6BB-F201A2F27DE6}"/>
              </a:ext>
            </a:extLst>
          </p:cNvPr>
          <p:cNvSpPr txBox="1">
            <a:spLocks/>
          </p:cNvSpPr>
          <p:nvPr/>
        </p:nvSpPr>
        <p:spPr>
          <a:xfrm>
            <a:off x="941437" y="309702"/>
            <a:ext cx="5912457" cy="735706"/>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Soil Classification Model</a:t>
            </a:r>
            <a:endParaRPr lang="en-PK"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 xmlns:a16="http://schemas.microsoft.com/office/drawing/2014/main" id="{E9261E91-715A-A2B4-9366-16A67D2FF065}"/>
              </a:ext>
            </a:extLst>
          </p:cNvPr>
          <p:cNvPicPr>
            <a:picLocks noChangeAspect="1"/>
          </p:cNvPicPr>
          <p:nvPr/>
        </p:nvPicPr>
        <p:blipFill rotWithShape="1">
          <a:blip r:embed="rId2"/>
          <a:srcRect t="23366" b="34985"/>
          <a:stretch/>
        </p:blipFill>
        <p:spPr>
          <a:xfrm>
            <a:off x="0" y="1161634"/>
            <a:ext cx="12192000" cy="2856299"/>
          </a:xfrm>
          <a:prstGeom prst="rect">
            <a:avLst/>
          </a:prstGeom>
        </p:spPr>
      </p:pic>
      <p:pic>
        <p:nvPicPr>
          <p:cNvPr id="7" name="Picture 6">
            <a:extLst>
              <a:ext uri="{FF2B5EF4-FFF2-40B4-BE49-F238E27FC236}">
                <a16:creationId xmlns="" xmlns:a16="http://schemas.microsoft.com/office/drawing/2014/main" id="{D295B5F2-ADBF-C1FD-A7EC-5D8FC9ACAF8B}"/>
              </a:ext>
            </a:extLst>
          </p:cNvPr>
          <p:cNvPicPr>
            <a:picLocks noChangeAspect="1"/>
          </p:cNvPicPr>
          <p:nvPr/>
        </p:nvPicPr>
        <p:blipFill rotWithShape="1">
          <a:blip r:embed="rId3"/>
          <a:srcRect t="30443" b="27909"/>
          <a:stretch/>
        </p:blipFill>
        <p:spPr>
          <a:xfrm>
            <a:off x="0" y="4001701"/>
            <a:ext cx="12192000" cy="2856299"/>
          </a:xfrm>
          <a:prstGeom prst="rect">
            <a:avLst/>
          </a:prstGeom>
        </p:spPr>
      </p:pic>
      <p:sp>
        <p:nvSpPr>
          <p:cNvPr id="3" name="Content Placeholder 2">
            <a:extLst>
              <a:ext uri="{FF2B5EF4-FFF2-40B4-BE49-F238E27FC236}">
                <a16:creationId xmlns="" xmlns:a16="http://schemas.microsoft.com/office/drawing/2014/main" id="{250EA31D-FEDA-8B89-7D7E-3A55BF06E249}"/>
              </a:ext>
            </a:extLst>
          </p:cNvPr>
          <p:cNvSpPr>
            <a:spLocks noGrp="1"/>
          </p:cNvSpPr>
          <p:nvPr>
            <p:ph idx="1"/>
          </p:nvPr>
        </p:nvSpPr>
        <p:spPr>
          <a:xfrm>
            <a:off x="6349550" y="2155315"/>
            <a:ext cx="5502585" cy="1041039"/>
          </a:xfrm>
          <a:solidFill>
            <a:srgbClr val="383838"/>
          </a:solidFill>
        </p:spPr>
        <p:txBody>
          <a:bodyPr>
            <a:normAutofit fontScale="92500" lnSpcReduction="20000"/>
          </a:bodyPr>
          <a:lstStyle/>
          <a:p>
            <a:pPr algn="just">
              <a:buFont typeface="Arial" panose="020B0604020202020204" pitchFamily="34" charset="0"/>
              <a:buChar char="•"/>
            </a:pPr>
            <a:r>
              <a:rPr lang="en-US" sz="2000" b="0" i="0" dirty="0">
                <a:solidFill>
                  <a:srgbClr val="558730"/>
                </a:solidFill>
                <a:effectLst/>
                <a:latin typeface="Times New Roman" panose="02020603050405020304" pitchFamily="18" charset="0"/>
                <a:cs typeface="Times New Roman" panose="02020603050405020304" pitchFamily="18" charset="0"/>
              </a:rPr>
              <a:t>Employed machine learning and computer vision techniques for soil classification.</a:t>
            </a:r>
          </a:p>
          <a:p>
            <a:pPr algn="just">
              <a:buFont typeface="Arial" panose="020B0604020202020204" pitchFamily="34" charset="0"/>
              <a:buChar char="•"/>
            </a:pPr>
            <a:r>
              <a:rPr lang="en-US" sz="2000" b="0" i="0" dirty="0">
                <a:solidFill>
                  <a:srgbClr val="558730"/>
                </a:solidFill>
                <a:effectLst/>
                <a:latin typeface="Times New Roman" panose="02020603050405020304" pitchFamily="18" charset="0"/>
                <a:cs typeface="Times New Roman" panose="02020603050405020304" pitchFamily="18" charset="0"/>
              </a:rPr>
              <a:t>Collected and analyzed data on soil types and nutrient requirements.</a:t>
            </a:r>
          </a:p>
          <a:p>
            <a:pPr marL="0" indent="0" algn="just">
              <a:buNone/>
            </a:pPr>
            <a:endParaRPr lang="en-PK"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683779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DFEC7676-374D-EE2F-A6BB-F201A2F27DE6}"/>
              </a:ext>
            </a:extLst>
          </p:cNvPr>
          <p:cNvSpPr txBox="1">
            <a:spLocks/>
          </p:cNvSpPr>
          <p:nvPr/>
        </p:nvSpPr>
        <p:spPr>
          <a:xfrm>
            <a:off x="870003" y="875127"/>
            <a:ext cx="6818907" cy="735706"/>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Soil Classification Model Results</a:t>
            </a:r>
            <a:endParaRPr lang="en-PK"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 xmlns:a16="http://schemas.microsoft.com/office/drawing/2014/main" id="{4895E423-76FD-5820-E190-AB3B345ABD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186" y="2478380"/>
            <a:ext cx="4891322" cy="3255957"/>
          </a:xfrm>
          <a:prstGeom prst="rect">
            <a:avLst/>
          </a:prstGeom>
        </p:spPr>
      </p:pic>
      <p:pic>
        <p:nvPicPr>
          <p:cNvPr id="7" name="Picture 6">
            <a:extLst>
              <a:ext uri="{FF2B5EF4-FFF2-40B4-BE49-F238E27FC236}">
                <a16:creationId xmlns="" xmlns:a16="http://schemas.microsoft.com/office/drawing/2014/main" id="{74AAECF5-68FF-FCA7-570C-ED3C2F8ADE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8849" y="2474828"/>
            <a:ext cx="3245731" cy="3259509"/>
          </a:xfrm>
          <a:prstGeom prst="rect">
            <a:avLst/>
          </a:prstGeom>
        </p:spPr>
      </p:pic>
      <p:pic>
        <p:nvPicPr>
          <p:cNvPr id="9" name="Picture 8">
            <a:extLst>
              <a:ext uri="{FF2B5EF4-FFF2-40B4-BE49-F238E27FC236}">
                <a16:creationId xmlns="" xmlns:a16="http://schemas.microsoft.com/office/drawing/2014/main" id="{46F0CC5D-6B9B-FAFF-A782-702417C59BB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66921" y="599433"/>
            <a:ext cx="3119562" cy="5659133"/>
          </a:xfrm>
          <a:prstGeom prst="rect">
            <a:avLst/>
          </a:prstGeom>
        </p:spPr>
      </p:pic>
      <p:sp>
        <p:nvSpPr>
          <p:cNvPr id="13" name="TextBox 12">
            <a:extLst>
              <a:ext uri="{FF2B5EF4-FFF2-40B4-BE49-F238E27FC236}">
                <a16:creationId xmlns="" xmlns:a16="http://schemas.microsoft.com/office/drawing/2014/main" id="{E567146B-3DAF-54D4-A5C7-54678EA3E196}"/>
              </a:ext>
            </a:extLst>
          </p:cNvPr>
          <p:cNvSpPr txBox="1"/>
          <p:nvPr/>
        </p:nvSpPr>
        <p:spPr>
          <a:xfrm>
            <a:off x="5471486" y="2872394"/>
            <a:ext cx="1040633" cy="646331"/>
          </a:xfrm>
          <a:prstGeom prst="rect">
            <a:avLst/>
          </a:prstGeom>
          <a:noFill/>
        </p:spPr>
        <p:txBody>
          <a:bodyPr wrap="square" rtlCol="0">
            <a:spAutoFit/>
          </a:bodyPr>
          <a:lstStyle/>
          <a:p>
            <a:r>
              <a:rPr lang="en-US" dirty="0"/>
              <a:t>Khara Paani</a:t>
            </a:r>
            <a:endParaRPr lang="en-PK" dirty="0"/>
          </a:p>
        </p:txBody>
      </p:sp>
      <p:sp>
        <p:nvSpPr>
          <p:cNvPr id="14" name="TextBox 13">
            <a:extLst>
              <a:ext uri="{FF2B5EF4-FFF2-40B4-BE49-F238E27FC236}">
                <a16:creationId xmlns="" xmlns:a16="http://schemas.microsoft.com/office/drawing/2014/main" id="{887BF88D-3559-B359-F3AE-F53E88072F33}"/>
              </a:ext>
            </a:extLst>
          </p:cNvPr>
          <p:cNvSpPr txBox="1"/>
          <p:nvPr/>
        </p:nvSpPr>
        <p:spPr>
          <a:xfrm>
            <a:off x="6474150" y="3919916"/>
            <a:ext cx="559769" cy="369332"/>
          </a:xfrm>
          <a:prstGeom prst="rect">
            <a:avLst/>
          </a:prstGeom>
          <a:noFill/>
        </p:spPr>
        <p:txBody>
          <a:bodyPr wrap="none" rtlCol="0">
            <a:spAutoFit/>
          </a:bodyPr>
          <a:lstStyle/>
          <a:p>
            <a:r>
              <a:rPr lang="en-US" dirty="0"/>
              <a:t>MIX</a:t>
            </a:r>
            <a:endParaRPr lang="en-PK" dirty="0"/>
          </a:p>
        </p:txBody>
      </p:sp>
      <p:sp>
        <p:nvSpPr>
          <p:cNvPr id="15" name="TextBox 14">
            <a:extLst>
              <a:ext uri="{FF2B5EF4-FFF2-40B4-BE49-F238E27FC236}">
                <a16:creationId xmlns="" xmlns:a16="http://schemas.microsoft.com/office/drawing/2014/main" id="{E4796C71-FB74-4950-FB3B-42F9F8AD9B1F}"/>
              </a:ext>
            </a:extLst>
          </p:cNvPr>
          <p:cNvSpPr txBox="1"/>
          <p:nvPr/>
        </p:nvSpPr>
        <p:spPr>
          <a:xfrm>
            <a:off x="7215808" y="4644810"/>
            <a:ext cx="946205" cy="646331"/>
          </a:xfrm>
          <a:prstGeom prst="rect">
            <a:avLst/>
          </a:prstGeom>
          <a:noFill/>
        </p:spPr>
        <p:txBody>
          <a:bodyPr wrap="square" rtlCol="0">
            <a:spAutoFit/>
          </a:bodyPr>
          <a:lstStyle/>
          <a:p>
            <a:r>
              <a:rPr lang="en-US" dirty="0"/>
              <a:t>Meetha    Paani</a:t>
            </a:r>
            <a:endParaRPr lang="en-PK" dirty="0"/>
          </a:p>
        </p:txBody>
      </p:sp>
      <p:sp>
        <p:nvSpPr>
          <p:cNvPr id="16" name="TextBox 15">
            <a:extLst>
              <a:ext uri="{FF2B5EF4-FFF2-40B4-BE49-F238E27FC236}">
                <a16:creationId xmlns="" xmlns:a16="http://schemas.microsoft.com/office/drawing/2014/main" id="{C6E38CA1-240C-FC15-C903-A216CFAEFF66}"/>
              </a:ext>
            </a:extLst>
          </p:cNvPr>
          <p:cNvSpPr txBox="1"/>
          <p:nvPr/>
        </p:nvSpPr>
        <p:spPr>
          <a:xfrm>
            <a:off x="9997104" y="1335139"/>
            <a:ext cx="1040633" cy="646331"/>
          </a:xfrm>
          <a:prstGeom prst="rect">
            <a:avLst/>
          </a:prstGeom>
          <a:noFill/>
        </p:spPr>
        <p:txBody>
          <a:bodyPr wrap="square" rtlCol="0">
            <a:spAutoFit/>
          </a:bodyPr>
          <a:lstStyle/>
          <a:p>
            <a:r>
              <a:rPr lang="en-US" dirty="0"/>
              <a:t>Khara Paani</a:t>
            </a:r>
            <a:endParaRPr lang="en-PK" dirty="0"/>
          </a:p>
        </p:txBody>
      </p:sp>
      <p:sp>
        <p:nvSpPr>
          <p:cNvPr id="17" name="TextBox 16">
            <a:extLst>
              <a:ext uri="{FF2B5EF4-FFF2-40B4-BE49-F238E27FC236}">
                <a16:creationId xmlns="" xmlns:a16="http://schemas.microsoft.com/office/drawing/2014/main" id="{B8038DC4-AC2D-5639-4A4A-60579B993F28}"/>
              </a:ext>
            </a:extLst>
          </p:cNvPr>
          <p:cNvSpPr txBox="1"/>
          <p:nvPr/>
        </p:nvSpPr>
        <p:spPr>
          <a:xfrm>
            <a:off x="10102532" y="3195559"/>
            <a:ext cx="559769" cy="369332"/>
          </a:xfrm>
          <a:prstGeom prst="rect">
            <a:avLst/>
          </a:prstGeom>
          <a:noFill/>
        </p:spPr>
        <p:txBody>
          <a:bodyPr wrap="none" rtlCol="0">
            <a:spAutoFit/>
          </a:bodyPr>
          <a:lstStyle/>
          <a:p>
            <a:r>
              <a:rPr lang="en-US" dirty="0"/>
              <a:t>MIX</a:t>
            </a:r>
            <a:endParaRPr lang="en-PK" dirty="0"/>
          </a:p>
        </p:txBody>
      </p:sp>
      <p:sp>
        <p:nvSpPr>
          <p:cNvPr id="18" name="TextBox 17">
            <a:extLst>
              <a:ext uri="{FF2B5EF4-FFF2-40B4-BE49-F238E27FC236}">
                <a16:creationId xmlns="" xmlns:a16="http://schemas.microsoft.com/office/drawing/2014/main" id="{5CA7B187-4951-FE22-CDA3-F77CDF0AF7B0}"/>
              </a:ext>
            </a:extLst>
          </p:cNvPr>
          <p:cNvSpPr txBox="1"/>
          <p:nvPr/>
        </p:nvSpPr>
        <p:spPr>
          <a:xfrm>
            <a:off x="9909313" y="4876531"/>
            <a:ext cx="946205" cy="646331"/>
          </a:xfrm>
          <a:prstGeom prst="rect">
            <a:avLst/>
          </a:prstGeom>
          <a:noFill/>
        </p:spPr>
        <p:txBody>
          <a:bodyPr wrap="square" rtlCol="0">
            <a:spAutoFit/>
          </a:bodyPr>
          <a:lstStyle/>
          <a:p>
            <a:r>
              <a:rPr lang="en-US" dirty="0"/>
              <a:t>Meetha    Paani</a:t>
            </a:r>
            <a:endParaRPr lang="en-PK" dirty="0"/>
          </a:p>
        </p:txBody>
      </p:sp>
      <p:sp>
        <p:nvSpPr>
          <p:cNvPr id="20" name="TextBox 19">
            <a:extLst>
              <a:ext uri="{FF2B5EF4-FFF2-40B4-BE49-F238E27FC236}">
                <a16:creationId xmlns="" xmlns:a16="http://schemas.microsoft.com/office/drawing/2014/main" id="{629DA2A3-243D-D909-5360-FEF06867D1CF}"/>
              </a:ext>
            </a:extLst>
          </p:cNvPr>
          <p:cNvSpPr txBox="1"/>
          <p:nvPr/>
        </p:nvSpPr>
        <p:spPr>
          <a:xfrm>
            <a:off x="1255278" y="5952618"/>
            <a:ext cx="2751138" cy="369332"/>
          </a:xfrm>
          <a:prstGeom prst="rect">
            <a:avLst/>
          </a:prstGeom>
          <a:noFill/>
        </p:spPr>
        <p:txBody>
          <a:bodyPr wrap="none" rtlCol="0">
            <a:spAutoFit/>
          </a:bodyPr>
          <a:lstStyle/>
          <a:p>
            <a:r>
              <a:rPr lang="en-PK" b="0" i="0" dirty="0">
                <a:solidFill>
                  <a:schemeClr val="accent1">
                    <a:lumMod val="75000"/>
                  </a:schemeClr>
                </a:solidFill>
                <a:effectLst/>
                <a:latin typeface="Lucida Sans Unicode" panose="020B0602030504020204" pitchFamily="34" charset="0"/>
              </a:rPr>
              <a:t>▲</a:t>
            </a:r>
            <a:r>
              <a:rPr lang="en-US" dirty="0"/>
              <a:t>Class Imbalance Diagram</a:t>
            </a:r>
            <a:endParaRPr lang="en-PK" dirty="0"/>
          </a:p>
        </p:txBody>
      </p:sp>
      <p:sp>
        <p:nvSpPr>
          <p:cNvPr id="21" name="TextBox 20">
            <a:extLst>
              <a:ext uri="{FF2B5EF4-FFF2-40B4-BE49-F238E27FC236}">
                <a16:creationId xmlns="" xmlns:a16="http://schemas.microsoft.com/office/drawing/2014/main" id="{80AF3DED-338C-1C6E-087E-59D4960508EB}"/>
              </a:ext>
            </a:extLst>
          </p:cNvPr>
          <p:cNvSpPr txBox="1"/>
          <p:nvPr/>
        </p:nvSpPr>
        <p:spPr>
          <a:xfrm>
            <a:off x="5840695" y="5902883"/>
            <a:ext cx="1979773" cy="369332"/>
          </a:xfrm>
          <a:prstGeom prst="rect">
            <a:avLst/>
          </a:prstGeom>
          <a:noFill/>
        </p:spPr>
        <p:txBody>
          <a:bodyPr wrap="none" rtlCol="0">
            <a:spAutoFit/>
          </a:bodyPr>
          <a:lstStyle/>
          <a:p>
            <a:r>
              <a:rPr lang="en-PK" b="0" i="0" dirty="0">
                <a:solidFill>
                  <a:schemeClr val="accent1">
                    <a:lumMod val="75000"/>
                  </a:schemeClr>
                </a:solidFill>
                <a:effectLst/>
                <a:latin typeface="Lucida Sans Unicode" panose="020B0602030504020204" pitchFamily="34" charset="0"/>
              </a:rPr>
              <a:t>▲</a:t>
            </a:r>
            <a:r>
              <a:rPr lang="en-US" dirty="0"/>
              <a:t>Confusion Matrix</a:t>
            </a:r>
            <a:endParaRPr lang="en-PK" dirty="0"/>
          </a:p>
        </p:txBody>
      </p:sp>
      <p:sp>
        <p:nvSpPr>
          <p:cNvPr id="22" name="TextBox 21">
            <a:extLst>
              <a:ext uri="{FF2B5EF4-FFF2-40B4-BE49-F238E27FC236}">
                <a16:creationId xmlns="" xmlns:a16="http://schemas.microsoft.com/office/drawing/2014/main" id="{2668A267-4C50-7566-17E8-24F8B6D18D50}"/>
              </a:ext>
            </a:extLst>
          </p:cNvPr>
          <p:cNvSpPr txBox="1"/>
          <p:nvPr/>
        </p:nvSpPr>
        <p:spPr>
          <a:xfrm>
            <a:off x="9479796" y="6321950"/>
            <a:ext cx="1805238" cy="369332"/>
          </a:xfrm>
          <a:prstGeom prst="rect">
            <a:avLst/>
          </a:prstGeom>
          <a:noFill/>
        </p:spPr>
        <p:txBody>
          <a:bodyPr wrap="none" rtlCol="0">
            <a:spAutoFit/>
          </a:bodyPr>
          <a:lstStyle/>
          <a:p>
            <a:r>
              <a:rPr lang="en-PK" b="0" i="0" dirty="0">
                <a:solidFill>
                  <a:schemeClr val="accent1">
                    <a:lumMod val="75000"/>
                  </a:schemeClr>
                </a:solidFill>
                <a:effectLst/>
                <a:latin typeface="Lucida Sans Unicode" panose="020B0602030504020204" pitchFamily="34" charset="0"/>
              </a:rPr>
              <a:t>▲</a:t>
            </a:r>
            <a:r>
              <a:rPr lang="en-US" dirty="0"/>
              <a:t>F1-Score Graph</a:t>
            </a:r>
            <a:endParaRPr lang="en-PK" dirty="0"/>
          </a:p>
        </p:txBody>
      </p:sp>
    </p:spTree>
    <p:extLst>
      <p:ext uri="{BB962C8B-B14F-4D97-AF65-F5344CB8AC3E}">
        <p14:creationId xmlns:p14="http://schemas.microsoft.com/office/powerpoint/2010/main" val="26195563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AE2892B5-D1F5-423A-ECDE-D7BA93098A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6264" y="880232"/>
            <a:ext cx="8359471" cy="2613858"/>
          </a:xfrm>
          <a:prstGeom prst="rect">
            <a:avLst/>
          </a:prstGeom>
        </p:spPr>
      </p:pic>
      <p:pic>
        <p:nvPicPr>
          <p:cNvPr id="7" name="Picture 6">
            <a:extLst>
              <a:ext uri="{FF2B5EF4-FFF2-40B4-BE49-F238E27FC236}">
                <a16:creationId xmlns="" xmlns:a16="http://schemas.microsoft.com/office/drawing/2014/main" id="{D3168881-8D7B-96FF-26F4-DAEFCD6BEE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6074" y="3886015"/>
            <a:ext cx="3339661" cy="2480720"/>
          </a:xfrm>
          <a:prstGeom prst="rect">
            <a:avLst/>
          </a:prstGeom>
        </p:spPr>
      </p:pic>
      <p:pic>
        <p:nvPicPr>
          <p:cNvPr id="9" name="Picture 8">
            <a:extLst>
              <a:ext uri="{FF2B5EF4-FFF2-40B4-BE49-F238E27FC236}">
                <a16:creationId xmlns="" xmlns:a16="http://schemas.microsoft.com/office/drawing/2014/main" id="{D70616BC-0ABA-F024-2AD7-6558B17BA7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6264" y="3886015"/>
            <a:ext cx="3393721" cy="2480720"/>
          </a:xfrm>
          <a:prstGeom prst="rect">
            <a:avLst/>
          </a:prstGeom>
        </p:spPr>
      </p:pic>
      <p:sp>
        <p:nvSpPr>
          <p:cNvPr id="10" name="Title 1">
            <a:extLst>
              <a:ext uri="{FF2B5EF4-FFF2-40B4-BE49-F238E27FC236}">
                <a16:creationId xmlns="" xmlns:a16="http://schemas.microsoft.com/office/drawing/2014/main" id="{699276C2-8DD9-2393-C468-0825515B3FFE}"/>
              </a:ext>
            </a:extLst>
          </p:cNvPr>
          <p:cNvSpPr txBox="1">
            <a:spLocks/>
          </p:cNvSpPr>
          <p:nvPr/>
        </p:nvSpPr>
        <p:spPr>
          <a:xfrm>
            <a:off x="870003" y="274076"/>
            <a:ext cx="7431159" cy="735706"/>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Soil Classification Model Results Continued</a:t>
            </a:r>
            <a:endParaRPr lang="en-PK"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 xmlns:a16="http://schemas.microsoft.com/office/drawing/2014/main" id="{7A5A09B2-8197-EEC3-3360-5BE7096A3D2E}"/>
              </a:ext>
            </a:extLst>
          </p:cNvPr>
          <p:cNvSpPr txBox="1"/>
          <p:nvPr/>
        </p:nvSpPr>
        <p:spPr>
          <a:xfrm>
            <a:off x="5035997" y="3494090"/>
            <a:ext cx="2120004" cy="369332"/>
          </a:xfrm>
          <a:prstGeom prst="rect">
            <a:avLst/>
          </a:prstGeom>
          <a:noFill/>
        </p:spPr>
        <p:txBody>
          <a:bodyPr wrap="none" rtlCol="0">
            <a:spAutoFit/>
          </a:bodyPr>
          <a:lstStyle/>
          <a:p>
            <a:r>
              <a:rPr lang="en-PK" b="0" i="0" dirty="0">
                <a:solidFill>
                  <a:schemeClr val="accent1">
                    <a:lumMod val="75000"/>
                  </a:schemeClr>
                </a:solidFill>
                <a:effectLst/>
                <a:latin typeface="Lucida Sans Unicode" panose="020B0602030504020204" pitchFamily="34" charset="0"/>
              </a:rPr>
              <a:t>▲</a:t>
            </a:r>
            <a:r>
              <a:rPr lang="en-US" dirty="0"/>
              <a:t>Model’s Prediction</a:t>
            </a:r>
            <a:endParaRPr lang="en-PK" dirty="0"/>
          </a:p>
        </p:txBody>
      </p:sp>
      <p:sp>
        <p:nvSpPr>
          <p:cNvPr id="12" name="TextBox 11">
            <a:extLst>
              <a:ext uri="{FF2B5EF4-FFF2-40B4-BE49-F238E27FC236}">
                <a16:creationId xmlns="" xmlns:a16="http://schemas.microsoft.com/office/drawing/2014/main" id="{450A8A30-FE10-1E9B-A097-843DC073D976}"/>
              </a:ext>
            </a:extLst>
          </p:cNvPr>
          <p:cNvSpPr txBox="1"/>
          <p:nvPr/>
        </p:nvSpPr>
        <p:spPr>
          <a:xfrm>
            <a:off x="2298277" y="6436736"/>
            <a:ext cx="2629694" cy="369332"/>
          </a:xfrm>
          <a:prstGeom prst="rect">
            <a:avLst/>
          </a:prstGeom>
          <a:noFill/>
        </p:spPr>
        <p:txBody>
          <a:bodyPr wrap="none" rtlCol="0">
            <a:spAutoFit/>
          </a:bodyPr>
          <a:lstStyle/>
          <a:p>
            <a:r>
              <a:rPr lang="en-PK" b="0" i="0" dirty="0">
                <a:solidFill>
                  <a:schemeClr val="accent1">
                    <a:lumMod val="75000"/>
                  </a:schemeClr>
                </a:solidFill>
                <a:effectLst/>
                <a:latin typeface="Lucida Sans Unicode" panose="020B0602030504020204" pitchFamily="34" charset="0"/>
              </a:rPr>
              <a:t>▲</a:t>
            </a:r>
            <a:r>
              <a:rPr lang="en-US" dirty="0"/>
              <a:t>Model’s Accuracy Graph</a:t>
            </a:r>
            <a:endParaRPr lang="en-PK" dirty="0"/>
          </a:p>
        </p:txBody>
      </p:sp>
      <p:sp>
        <p:nvSpPr>
          <p:cNvPr id="13" name="TextBox 12">
            <a:extLst>
              <a:ext uri="{FF2B5EF4-FFF2-40B4-BE49-F238E27FC236}">
                <a16:creationId xmlns="" xmlns:a16="http://schemas.microsoft.com/office/drawing/2014/main" id="{D4274E0D-6740-A71D-6692-BA9553C6AD5B}"/>
              </a:ext>
            </a:extLst>
          </p:cNvPr>
          <p:cNvSpPr txBox="1"/>
          <p:nvPr/>
        </p:nvSpPr>
        <p:spPr>
          <a:xfrm>
            <a:off x="7510700" y="6451776"/>
            <a:ext cx="2190408" cy="369332"/>
          </a:xfrm>
          <a:prstGeom prst="rect">
            <a:avLst/>
          </a:prstGeom>
          <a:noFill/>
        </p:spPr>
        <p:txBody>
          <a:bodyPr wrap="none" rtlCol="0">
            <a:spAutoFit/>
          </a:bodyPr>
          <a:lstStyle/>
          <a:p>
            <a:r>
              <a:rPr lang="en-PK" b="0" i="0" dirty="0">
                <a:solidFill>
                  <a:schemeClr val="accent1">
                    <a:lumMod val="75000"/>
                  </a:schemeClr>
                </a:solidFill>
                <a:effectLst/>
                <a:latin typeface="Lucida Sans Unicode" panose="020B0602030504020204" pitchFamily="34" charset="0"/>
              </a:rPr>
              <a:t>▲</a:t>
            </a:r>
            <a:r>
              <a:rPr lang="en-US" dirty="0"/>
              <a:t>Model’s Loss Graph</a:t>
            </a:r>
            <a:endParaRPr lang="en-PK" dirty="0"/>
          </a:p>
        </p:txBody>
      </p:sp>
    </p:spTree>
    <p:extLst>
      <p:ext uri="{BB962C8B-B14F-4D97-AF65-F5344CB8AC3E}">
        <p14:creationId xmlns:p14="http://schemas.microsoft.com/office/powerpoint/2010/main" val="107336660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 xmlns:a16="http://schemas.microsoft.com/office/drawing/2014/main" id="{35A2804E-F55B-3188-5BE6-6BD40E7C8E9E}"/>
              </a:ext>
            </a:extLst>
          </p:cNvPr>
          <p:cNvSpPr txBox="1">
            <a:spLocks/>
          </p:cNvSpPr>
          <p:nvPr/>
        </p:nvSpPr>
        <p:spPr>
          <a:xfrm>
            <a:off x="838200" y="681037"/>
            <a:ext cx="7940040" cy="735706"/>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Soil Classification Methodology Flow Diagram</a:t>
            </a:r>
            <a:endParaRPr lang="en-PK" dirty="0">
              <a:latin typeface="Times New Roman" panose="02020603050405020304" pitchFamily="18" charset="0"/>
              <a:cs typeface="Times New Roman" panose="02020603050405020304" pitchFamily="18" charset="0"/>
            </a:endParaRPr>
          </a:p>
        </p:txBody>
      </p:sp>
      <p:sp>
        <p:nvSpPr>
          <p:cNvPr id="7" name="Cylinder 6">
            <a:extLst>
              <a:ext uri="{FF2B5EF4-FFF2-40B4-BE49-F238E27FC236}">
                <a16:creationId xmlns="" xmlns:a16="http://schemas.microsoft.com/office/drawing/2014/main" id="{9B6433D1-9C5D-2FA7-F8C7-21ED72004B02}"/>
              </a:ext>
            </a:extLst>
          </p:cNvPr>
          <p:cNvSpPr/>
          <p:nvPr/>
        </p:nvSpPr>
        <p:spPr>
          <a:xfrm>
            <a:off x="324094" y="2157213"/>
            <a:ext cx="1940560" cy="1216152"/>
          </a:xfrm>
          <a:prstGeom prst="can">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Dataset</a:t>
            </a:r>
          </a:p>
        </p:txBody>
      </p:sp>
      <p:sp>
        <p:nvSpPr>
          <p:cNvPr id="8" name="Cylinder 7">
            <a:extLst>
              <a:ext uri="{FF2B5EF4-FFF2-40B4-BE49-F238E27FC236}">
                <a16:creationId xmlns="" xmlns:a16="http://schemas.microsoft.com/office/drawing/2014/main" id="{EB245B5D-2A65-6B9D-459D-E9B556043602}"/>
              </a:ext>
            </a:extLst>
          </p:cNvPr>
          <p:cNvSpPr/>
          <p:nvPr/>
        </p:nvSpPr>
        <p:spPr>
          <a:xfrm>
            <a:off x="484749" y="2954185"/>
            <a:ext cx="726440" cy="296386"/>
          </a:xfrm>
          <a:prstGeom prst="can">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GB" sz="1200" dirty="0">
                <a:latin typeface="Times New Roman" panose="02020603050405020304" pitchFamily="18" charset="0"/>
                <a:cs typeface="Times New Roman" panose="02020603050405020304" pitchFamily="18" charset="0"/>
              </a:rPr>
              <a:t>Training</a:t>
            </a:r>
          </a:p>
        </p:txBody>
      </p:sp>
      <p:sp>
        <p:nvSpPr>
          <p:cNvPr id="9" name="Cylinder 8">
            <a:extLst>
              <a:ext uri="{FF2B5EF4-FFF2-40B4-BE49-F238E27FC236}">
                <a16:creationId xmlns="" xmlns:a16="http://schemas.microsoft.com/office/drawing/2014/main" id="{B94F22A2-0F06-912D-E940-8DD6872959B8}"/>
              </a:ext>
            </a:extLst>
          </p:cNvPr>
          <p:cNvSpPr/>
          <p:nvPr/>
        </p:nvSpPr>
        <p:spPr>
          <a:xfrm>
            <a:off x="1475349" y="2954185"/>
            <a:ext cx="726440" cy="296386"/>
          </a:xfrm>
          <a:prstGeom prst="can">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sz="1200" dirty="0">
                <a:latin typeface="Times New Roman" panose="02020603050405020304" pitchFamily="18" charset="0"/>
                <a:cs typeface="Times New Roman" panose="02020603050405020304" pitchFamily="18" charset="0"/>
              </a:rPr>
              <a:t>Testing</a:t>
            </a:r>
          </a:p>
        </p:txBody>
      </p:sp>
      <p:cxnSp>
        <p:nvCxnSpPr>
          <p:cNvPr id="10" name="Straight Arrow Connector 9">
            <a:extLst>
              <a:ext uri="{FF2B5EF4-FFF2-40B4-BE49-F238E27FC236}">
                <a16:creationId xmlns="" xmlns:a16="http://schemas.microsoft.com/office/drawing/2014/main" id="{3BB7E442-77D8-F1E5-E817-43C3FEA98EE0}"/>
              </a:ext>
            </a:extLst>
          </p:cNvPr>
          <p:cNvCxnSpPr/>
          <p:nvPr/>
        </p:nvCxnSpPr>
        <p:spPr>
          <a:xfrm>
            <a:off x="2313549" y="2775449"/>
            <a:ext cx="50800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 xmlns:a16="http://schemas.microsoft.com/office/drawing/2014/main" id="{CD19BC8C-FC66-ECAD-094B-8F4E4FA7A4B4}"/>
              </a:ext>
            </a:extLst>
          </p:cNvPr>
          <p:cNvSpPr/>
          <p:nvPr/>
        </p:nvSpPr>
        <p:spPr>
          <a:xfrm>
            <a:off x="2820793" y="2291327"/>
            <a:ext cx="2133600" cy="108203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Feature Extraction</a:t>
            </a:r>
          </a:p>
        </p:txBody>
      </p:sp>
      <p:sp>
        <p:nvSpPr>
          <p:cNvPr id="46" name="Rectangle 45">
            <a:extLst>
              <a:ext uri="{FF2B5EF4-FFF2-40B4-BE49-F238E27FC236}">
                <a16:creationId xmlns="" xmlns:a16="http://schemas.microsoft.com/office/drawing/2014/main" id="{2B79AC9F-A270-518C-B6A6-3025C94DA44E}"/>
              </a:ext>
            </a:extLst>
          </p:cNvPr>
          <p:cNvSpPr/>
          <p:nvPr/>
        </p:nvSpPr>
        <p:spPr>
          <a:xfrm>
            <a:off x="136769" y="3849831"/>
            <a:ext cx="10536182" cy="1993627"/>
          </a:xfrm>
          <a:prstGeom prst="rect">
            <a:avLst/>
          </a:prstGeom>
          <a:noFill/>
          <a:ln w="38100">
            <a:solidFill>
              <a:schemeClr val="tx1">
                <a:lumMod val="65000"/>
                <a:lumOff val="3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solidFill>
                <a:schemeClr val="tx1">
                  <a:lumMod val="75000"/>
                  <a:lumOff val="25000"/>
                </a:schemeClr>
              </a:solidFill>
              <a:latin typeface="Times New Roman" panose="02020603050405020304" pitchFamily="18" charset="0"/>
              <a:cs typeface="Times New Roman" panose="02020603050405020304" pitchFamily="18" charset="0"/>
            </a:endParaRPr>
          </a:p>
        </p:txBody>
      </p:sp>
      <p:cxnSp>
        <p:nvCxnSpPr>
          <p:cNvPr id="12" name="Straight Arrow Connector 11">
            <a:extLst>
              <a:ext uri="{FF2B5EF4-FFF2-40B4-BE49-F238E27FC236}">
                <a16:creationId xmlns="" xmlns:a16="http://schemas.microsoft.com/office/drawing/2014/main" id="{5A35B847-2A8D-0114-1A58-907519C74971}"/>
              </a:ext>
            </a:extLst>
          </p:cNvPr>
          <p:cNvCxnSpPr/>
          <p:nvPr/>
        </p:nvCxnSpPr>
        <p:spPr>
          <a:xfrm>
            <a:off x="4998329" y="2775449"/>
            <a:ext cx="51816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 xmlns:a16="http://schemas.microsoft.com/office/drawing/2014/main" id="{F61408A9-D01F-F809-6519-7E11E077F06D}"/>
              </a:ext>
            </a:extLst>
          </p:cNvPr>
          <p:cNvSpPr/>
          <p:nvPr/>
        </p:nvSpPr>
        <p:spPr>
          <a:xfrm>
            <a:off x="5537446" y="2284719"/>
            <a:ext cx="2133600" cy="1082038"/>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Deep Learning Models</a:t>
            </a:r>
          </a:p>
        </p:txBody>
      </p:sp>
      <p:cxnSp>
        <p:nvCxnSpPr>
          <p:cNvPr id="14" name="Straight Arrow Connector 13">
            <a:extLst>
              <a:ext uri="{FF2B5EF4-FFF2-40B4-BE49-F238E27FC236}">
                <a16:creationId xmlns="" xmlns:a16="http://schemas.microsoft.com/office/drawing/2014/main" id="{2F023D0E-B1BD-43CE-C5F5-35D6DE61E25E}"/>
              </a:ext>
            </a:extLst>
          </p:cNvPr>
          <p:cNvCxnSpPr/>
          <p:nvPr/>
        </p:nvCxnSpPr>
        <p:spPr>
          <a:xfrm>
            <a:off x="7650089" y="2775449"/>
            <a:ext cx="51816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 name="Cylinder 14">
            <a:extLst>
              <a:ext uri="{FF2B5EF4-FFF2-40B4-BE49-F238E27FC236}">
                <a16:creationId xmlns="" xmlns:a16="http://schemas.microsoft.com/office/drawing/2014/main" id="{6BAF9978-9D21-A914-B786-6FF868812BF5}"/>
              </a:ext>
            </a:extLst>
          </p:cNvPr>
          <p:cNvSpPr/>
          <p:nvPr/>
        </p:nvSpPr>
        <p:spPr>
          <a:xfrm>
            <a:off x="8196189" y="2202302"/>
            <a:ext cx="1940560" cy="121615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Trained Models</a:t>
            </a:r>
          </a:p>
        </p:txBody>
      </p:sp>
      <p:sp>
        <p:nvSpPr>
          <p:cNvPr id="18" name="Cylinder 17">
            <a:extLst>
              <a:ext uri="{FF2B5EF4-FFF2-40B4-BE49-F238E27FC236}">
                <a16:creationId xmlns="" xmlns:a16="http://schemas.microsoft.com/office/drawing/2014/main" id="{4D83A1F6-578F-444B-8115-A85E9C32388A}"/>
              </a:ext>
            </a:extLst>
          </p:cNvPr>
          <p:cNvSpPr/>
          <p:nvPr/>
        </p:nvSpPr>
        <p:spPr>
          <a:xfrm>
            <a:off x="1876669" y="4094998"/>
            <a:ext cx="1940560" cy="1216152"/>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Trained Models</a:t>
            </a:r>
          </a:p>
        </p:txBody>
      </p:sp>
      <p:cxnSp>
        <p:nvCxnSpPr>
          <p:cNvPr id="19" name="Straight Arrow Connector 18">
            <a:extLst>
              <a:ext uri="{FF2B5EF4-FFF2-40B4-BE49-F238E27FC236}">
                <a16:creationId xmlns="" xmlns:a16="http://schemas.microsoft.com/office/drawing/2014/main" id="{93FB7947-D465-32C7-6365-288A2377D039}"/>
              </a:ext>
            </a:extLst>
          </p:cNvPr>
          <p:cNvCxnSpPr/>
          <p:nvPr/>
        </p:nvCxnSpPr>
        <p:spPr>
          <a:xfrm>
            <a:off x="3817229" y="4725728"/>
            <a:ext cx="50800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 xmlns:a16="http://schemas.microsoft.com/office/drawing/2014/main" id="{8DA64D8D-B2BD-6857-BBF9-F85B3BABA618}"/>
              </a:ext>
            </a:extLst>
          </p:cNvPr>
          <p:cNvSpPr/>
          <p:nvPr/>
        </p:nvSpPr>
        <p:spPr>
          <a:xfrm>
            <a:off x="4301535" y="4213624"/>
            <a:ext cx="2133600" cy="108203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1400" b="1" dirty="0">
                <a:solidFill>
                  <a:schemeClr val="tx1"/>
                </a:solidFill>
                <a:latin typeface="Times New Roman" panose="02020603050405020304" pitchFamily="18" charset="0"/>
                <a:cs typeface="Times New Roman" panose="02020603050405020304" pitchFamily="18" charset="0"/>
              </a:rPr>
              <a:t>Model Performance Evaluation</a:t>
            </a:r>
          </a:p>
        </p:txBody>
      </p:sp>
      <p:sp>
        <p:nvSpPr>
          <p:cNvPr id="21" name="Rectangle: Rounded Corners 20">
            <a:extLst>
              <a:ext uri="{FF2B5EF4-FFF2-40B4-BE49-F238E27FC236}">
                <a16:creationId xmlns="" xmlns:a16="http://schemas.microsoft.com/office/drawing/2014/main" id="{1445BC6C-0D0D-C97B-911C-9B6DDC9B5A51}"/>
              </a:ext>
            </a:extLst>
          </p:cNvPr>
          <p:cNvSpPr/>
          <p:nvPr/>
        </p:nvSpPr>
        <p:spPr>
          <a:xfrm>
            <a:off x="6943135" y="4235887"/>
            <a:ext cx="2133600" cy="108203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GB" sz="1400" b="1" dirty="0">
                <a:latin typeface="Times New Roman" panose="02020603050405020304" pitchFamily="18" charset="0"/>
                <a:cs typeface="Times New Roman" panose="02020603050405020304" pitchFamily="18" charset="0"/>
              </a:rPr>
              <a:t>Classification</a:t>
            </a:r>
          </a:p>
        </p:txBody>
      </p:sp>
      <p:cxnSp>
        <p:nvCxnSpPr>
          <p:cNvPr id="22" name="Straight Arrow Connector 21">
            <a:extLst>
              <a:ext uri="{FF2B5EF4-FFF2-40B4-BE49-F238E27FC236}">
                <a16:creationId xmlns="" xmlns:a16="http://schemas.microsoft.com/office/drawing/2014/main" id="{7EAC7CFD-9AA2-EA97-603E-D4DFB4CA2D20}"/>
              </a:ext>
            </a:extLst>
          </p:cNvPr>
          <p:cNvCxnSpPr/>
          <p:nvPr/>
        </p:nvCxnSpPr>
        <p:spPr>
          <a:xfrm>
            <a:off x="6435135" y="4754643"/>
            <a:ext cx="50800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 xmlns:a16="http://schemas.microsoft.com/office/drawing/2014/main" id="{49C09E1F-BDE9-F8B2-9CA3-FE536FC1C5FE}"/>
              </a:ext>
            </a:extLst>
          </p:cNvPr>
          <p:cNvSpPr txBox="1"/>
          <p:nvPr/>
        </p:nvSpPr>
        <p:spPr>
          <a:xfrm>
            <a:off x="2153964" y="3305327"/>
            <a:ext cx="894284" cy="307777"/>
          </a:xfrm>
          <a:prstGeom prst="rect">
            <a:avLst/>
          </a:prstGeom>
          <a:noFill/>
        </p:spPr>
        <p:txBody>
          <a:bodyPr wrap="none" rtlCol="0">
            <a:spAutoFit/>
          </a:bodyPr>
          <a:lstStyle/>
          <a:p>
            <a:r>
              <a:rPr lang="en-GB" sz="1400" b="1" dirty="0">
                <a:latin typeface="Times New Roman" panose="02020603050405020304" pitchFamily="18" charset="0"/>
                <a:cs typeface="Times New Roman" panose="02020603050405020304" pitchFamily="18" charset="0"/>
              </a:rPr>
              <a:t>Train Set</a:t>
            </a:r>
          </a:p>
        </p:txBody>
      </p:sp>
      <p:sp>
        <p:nvSpPr>
          <p:cNvPr id="24" name="TextBox 23">
            <a:extLst>
              <a:ext uri="{FF2B5EF4-FFF2-40B4-BE49-F238E27FC236}">
                <a16:creationId xmlns="" xmlns:a16="http://schemas.microsoft.com/office/drawing/2014/main" id="{54CB9E6F-AB2B-C4BD-8224-2E9DEB45C543}"/>
              </a:ext>
            </a:extLst>
          </p:cNvPr>
          <p:cNvSpPr txBox="1"/>
          <p:nvPr/>
        </p:nvSpPr>
        <p:spPr>
          <a:xfrm>
            <a:off x="497601" y="4760406"/>
            <a:ext cx="894284" cy="307777"/>
          </a:xfrm>
          <a:prstGeom prst="rect">
            <a:avLst/>
          </a:prstGeom>
          <a:noFill/>
        </p:spPr>
        <p:txBody>
          <a:bodyPr wrap="none" rtlCol="0">
            <a:spAutoFit/>
          </a:bodyPr>
          <a:lstStyle/>
          <a:p>
            <a:r>
              <a:rPr lang="en-GB" sz="1400" b="1" dirty="0">
                <a:solidFill>
                  <a:schemeClr val="tx1">
                    <a:lumMod val="75000"/>
                    <a:lumOff val="25000"/>
                  </a:schemeClr>
                </a:solidFill>
                <a:latin typeface="Times New Roman" panose="02020603050405020304" pitchFamily="18" charset="0"/>
                <a:cs typeface="Times New Roman" panose="02020603050405020304" pitchFamily="18" charset="0"/>
              </a:rPr>
              <a:t>Train Set</a:t>
            </a:r>
          </a:p>
        </p:txBody>
      </p:sp>
      <p:sp>
        <p:nvSpPr>
          <p:cNvPr id="25" name="TextBox 24">
            <a:extLst>
              <a:ext uri="{FF2B5EF4-FFF2-40B4-BE49-F238E27FC236}">
                <a16:creationId xmlns="" xmlns:a16="http://schemas.microsoft.com/office/drawing/2014/main" id="{885AFC02-2D36-7667-FFEB-2C3BC40F3349}"/>
              </a:ext>
            </a:extLst>
          </p:cNvPr>
          <p:cNvSpPr txBox="1"/>
          <p:nvPr/>
        </p:nvSpPr>
        <p:spPr>
          <a:xfrm>
            <a:off x="4736590" y="3333714"/>
            <a:ext cx="1598002" cy="307777"/>
          </a:xfrm>
          <a:prstGeom prst="rect">
            <a:avLst/>
          </a:prstGeom>
          <a:noFill/>
        </p:spPr>
        <p:txBody>
          <a:bodyPr wrap="none" rtlCol="0">
            <a:spAutoFit/>
          </a:bodyPr>
          <a:lstStyle/>
          <a:p>
            <a:r>
              <a:rPr lang="en-GB" sz="1400" b="1" dirty="0">
                <a:latin typeface="Times New Roman" panose="02020603050405020304" pitchFamily="18" charset="0"/>
                <a:cs typeface="Times New Roman" panose="02020603050405020304" pitchFamily="18" charset="0"/>
              </a:rPr>
              <a:t>Testing Processing</a:t>
            </a:r>
          </a:p>
        </p:txBody>
      </p:sp>
      <p:sp>
        <p:nvSpPr>
          <p:cNvPr id="26" name="TextBox 25">
            <a:extLst>
              <a:ext uri="{FF2B5EF4-FFF2-40B4-BE49-F238E27FC236}">
                <a16:creationId xmlns="" xmlns:a16="http://schemas.microsoft.com/office/drawing/2014/main" id="{0D014B09-E0BA-B05D-FC6B-8C1469083242}"/>
              </a:ext>
            </a:extLst>
          </p:cNvPr>
          <p:cNvSpPr txBox="1"/>
          <p:nvPr/>
        </p:nvSpPr>
        <p:spPr>
          <a:xfrm>
            <a:off x="3303454" y="5332184"/>
            <a:ext cx="1598002" cy="307777"/>
          </a:xfrm>
          <a:prstGeom prst="rect">
            <a:avLst/>
          </a:prstGeom>
          <a:noFill/>
        </p:spPr>
        <p:txBody>
          <a:bodyPr wrap="none" rtlCol="0">
            <a:spAutoFit/>
          </a:bodyPr>
          <a:lstStyle/>
          <a:p>
            <a:r>
              <a:rPr lang="en-GB" sz="1400" b="1" dirty="0">
                <a:latin typeface="Times New Roman" panose="02020603050405020304" pitchFamily="18" charset="0"/>
                <a:cs typeface="Times New Roman" panose="02020603050405020304" pitchFamily="18" charset="0"/>
              </a:rPr>
              <a:t>Testing Processing</a:t>
            </a:r>
          </a:p>
        </p:txBody>
      </p:sp>
      <p:sp>
        <p:nvSpPr>
          <p:cNvPr id="27" name="TextBox 26">
            <a:extLst>
              <a:ext uri="{FF2B5EF4-FFF2-40B4-BE49-F238E27FC236}">
                <a16:creationId xmlns="" xmlns:a16="http://schemas.microsoft.com/office/drawing/2014/main" id="{D553226B-3CF1-9A15-D48F-E75ED2566AF8}"/>
              </a:ext>
            </a:extLst>
          </p:cNvPr>
          <p:cNvSpPr txBox="1"/>
          <p:nvPr/>
        </p:nvSpPr>
        <p:spPr>
          <a:xfrm>
            <a:off x="3603869" y="5884891"/>
            <a:ext cx="4874989"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Fig 1 Block Diagram of the proposed methodology</a:t>
            </a:r>
          </a:p>
        </p:txBody>
      </p:sp>
      <p:sp>
        <p:nvSpPr>
          <p:cNvPr id="31" name="Rectangle 30">
            <a:extLst>
              <a:ext uri="{FF2B5EF4-FFF2-40B4-BE49-F238E27FC236}">
                <a16:creationId xmlns="" xmlns:a16="http://schemas.microsoft.com/office/drawing/2014/main" id="{97157493-23DE-2547-F29A-988EE9D784E4}"/>
              </a:ext>
            </a:extLst>
          </p:cNvPr>
          <p:cNvSpPr/>
          <p:nvPr/>
        </p:nvSpPr>
        <p:spPr>
          <a:xfrm>
            <a:off x="10985746" y="1853826"/>
            <a:ext cx="1032996" cy="3997288"/>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44" name="Rectangle 43">
            <a:extLst>
              <a:ext uri="{FF2B5EF4-FFF2-40B4-BE49-F238E27FC236}">
                <a16:creationId xmlns="" xmlns:a16="http://schemas.microsoft.com/office/drawing/2014/main" id="{BE00979D-1DDE-5081-E0E2-FA076858F629}"/>
              </a:ext>
            </a:extLst>
          </p:cNvPr>
          <p:cNvSpPr/>
          <p:nvPr/>
        </p:nvSpPr>
        <p:spPr>
          <a:xfrm>
            <a:off x="136769" y="1853826"/>
            <a:ext cx="10536182" cy="1993627"/>
          </a:xfrm>
          <a:prstGeom prst="rect">
            <a:avLst/>
          </a:prstGeom>
          <a:noFill/>
          <a:ln w="38100">
            <a:solidFill>
              <a:schemeClr val="tx1">
                <a:lumMod val="65000"/>
                <a:lumOff val="3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solidFill>
                <a:schemeClr val="tx1">
                  <a:lumMod val="75000"/>
                  <a:lumOff val="25000"/>
                </a:schemeClr>
              </a:solidFill>
              <a:latin typeface="Times New Roman" panose="02020603050405020304" pitchFamily="18" charset="0"/>
              <a:cs typeface="Times New Roman" panose="02020603050405020304" pitchFamily="18" charset="0"/>
            </a:endParaRPr>
          </a:p>
        </p:txBody>
      </p:sp>
      <p:cxnSp>
        <p:nvCxnSpPr>
          <p:cNvPr id="52" name="Connector: Elbow 51">
            <a:extLst>
              <a:ext uri="{FF2B5EF4-FFF2-40B4-BE49-F238E27FC236}">
                <a16:creationId xmlns="" xmlns:a16="http://schemas.microsoft.com/office/drawing/2014/main" id="{69B6FB39-50DD-8FD0-473E-97868EA1E134}"/>
              </a:ext>
            </a:extLst>
          </p:cNvPr>
          <p:cNvCxnSpPr>
            <a:cxnSpLocks/>
            <a:endCxn id="18" idx="2"/>
          </p:cNvCxnSpPr>
          <p:nvPr/>
        </p:nvCxnSpPr>
        <p:spPr>
          <a:xfrm rot="16200000" flipH="1">
            <a:off x="901616" y="3728021"/>
            <a:ext cx="1329710" cy="620396"/>
          </a:xfrm>
          <a:prstGeom prst="bentConnector2">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28" name="Connector: Elbow 27">
            <a:extLst>
              <a:ext uri="{FF2B5EF4-FFF2-40B4-BE49-F238E27FC236}">
                <a16:creationId xmlns="" xmlns:a16="http://schemas.microsoft.com/office/drawing/2014/main" id="{C203CCE0-410E-4039-7781-BE6109624B45}"/>
              </a:ext>
            </a:extLst>
          </p:cNvPr>
          <p:cNvCxnSpPr>
            <a:cxnSpLocks/>
            <a:stCxn id="15" idx="4"/>
          </p:cNvCxnSpPr>
          <p:nvPr/>
        </p:nvCxnSpPr>
        <p:spPr>
          <a:xfrm>
            <a:off x="10136749" y="2810378"/>
            <a:ext cx="1072404" cy="1042092"/>
          </a:xfrm>
          <a:prstGeom prst="bentConnector3">
            <a:avLst>
              <a:gd name="adj1" fmla="val 38410"/>
            </a:avLst>
          </a:prstGeom>
          <a:ln w="3810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a:extLst>
              <a:ext uri="{FF2B5EF4-FFF2-40B4-BE49-F238E27FC236}">
                <a16:creationId xmlns="" xmlns:a16="http://schemas.microsoft.com/office/drawing/2014/main" id="{C6438060-7ED0-57DA-D354-914024AAA9D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88735" y="3466084"/>
            <a:ext cx="827017" cy="1539605"/>
          </a:xfrm>
          <a:prstGeom prst="rect">
            <a:avLst/>
          </a:prstGeom>
        </p:spPr>
      </p:pic>
      <p:cxnSp>
        <p:nvCxnSpPr>
          <p:cNvPr id="39" name="Connector: Elbow 38">
            <a:extLst>
              <a:ext uri="{FF2B5EF4-FFF2-40B4-BE49-F238E27FC236}">
                <a16:creationId xmlns="" xmlns:a16="http://schemas.microsoft.com/office/drawing/2014/main" id="{CC9F51CA-F1B9-FFE6-6832-E935D3B556E8}"/>
              </a:ext>
            </a:extLst>
          </p:cNvPr>
          <p:cNvCxnSpPr>
            <a:cxnSpLocks/>
            <a:stCxn id="21" idx="3"/>
          </p:cNvCxnSpPr>
          <p:nvPr/>
        </p:nvCxnSpPr>
        <p:spPr>
          <a:xfrm flipV="1">
            <a:off x="9076735" y="3854848"/>
            <a:ext cx="2012000" cy="922058"/>
          </a:xfrm>
          <a:prstGeom prst="bentConnector3">
            <a:avLst>
              <a:gd name="adj1" fmla="val 50000"/>
            </a:avLst>
          </a:prstGeom>
          <a:ln w="3810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61" name="Picture 60">
            <a:extLst>
              <a:ext uri="{FF2B5EF4-FFF2-40B4-BE49-F238E27FC236}">
                <a16:creationId xmlns="" xmlns:a16="http://schemas.microsoft.com/office/drawing/2014/main" id="{EB809E28-2807-EF33-1846-F46E5FA6BC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123159" y="2876998"/>
            <a:ext cx="758167" cy="450759"/>
          </a:xfrm>
          <a:prstGeom prst="rect">
            <a:avLst/>
          </a:prstGeom>
        </p:spPr>
      </p:pic>
      <p:sp>
        <p:nvSpPr>
          <p:cNvPr id="2" name="Rectangle 1">
            <a:extLst>
              <a:ext uri="{FF2B5EF4-FFF2-40B4-BE49-F238E27FC236}">
                <a16:creationId xmlns="" xmlns:a16="http://schemas.microsoft.com/office/drawing/2014/main" id="{6880AAB3-186B-8F05-B2E8-FF7F6250E728}"/>
              </a:ext>
            </a:extLst>
          </p:cNvPr>
          <p:cNvSpPr/>
          <p:nvPr/>
        </p:nvSpPr>
        <p:spPr>
          <a:xfrm>
            <a:off x="652733" y="3641491"/>
            <a:ext cx="1207079" cy="5093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Pre-Processing</a:t>
            </a:r>
            <a:endParaRPr lang="en-PK" dirty="0"/>
          </a:p>
        </p:txBody>
      </p:sp>
      <mc:AlternateContent xmlns:mc="http://schemas.openxmlformats.org/markup-compatibility/2006" xmlns:p14="http://schemas.microsoft.com/office/powerpoint/2010/main">
        <mc:Choice Requires="p14">
          <p:contentPart p14:bwMode="auto" r:id="rId4">
            <p14:nvContentPartPr>
              <p14:cNvPr id="17" name="Ink 16">
                <a:extLst>
                  <a:ext uri="{FF2B5EF4-FFF2-40B4-BE49-F238E27FC236}">
                    <a16:creationId xmlns="" xmlns:a16="http://schemas.microsoft.com/office/drawing/2014/main" id="{E241F845-E081-6639-6BFD-A69DD5819167}"/>
                  </a:ext>
                </a:extLst>
              </p14:cNvPr>
              <p14:cNvContentPartPr/>
              <p14:nvPr/>
            </p14:nvContentPartPr>
            <p14:xfrm>
              <a:off x="11305501" y="4067627"/>
              <a:ext cx="417240" cy="277200"/>
            </p14:xfrm>
          </p:contentPart>
        </mc:Choice>
        <mc:Fallback xmlns="">
          <p:pic>
            <p:nvPicPr>
              <p:cNvPr id="17" name="Ink 16">
                <a:extLst>
                  <a:ext uri="{FF2B5EF4-FFF2-40B4-BE49-F238E27FC236}">
                    <a16:creationId xmlns:a16="http://schemas.microsoft.com/office/drawing/2014/main" id="{E241F845-E081-6639-6BFD-A69DD5819167}"/>
                  </a:ext>
                </a:extLst>
              </p:cNvPr>
              <p:cNvPicPr/>
              <p:nvPr/>
            </p:nvPicPr>
            <p:blipFill>
              <a:blip r:embed="rId5"/>
              <a:stretch>
                <a:fillRect/>
              </a:stretch>
            </p:blipFill>
            <p:spPr>
              <a:xfrm>
                <a:off x="11242501" y="4004987"/>
                <a:ext cx="542880" cy="402840"/>
              </a:xfrm>
              <a:prstGeom prst="rect">
                <a:avLst/>
              </a:prstGeom>
            </p:spPr>
          </p:pic>
        </mc:Fallback>
      </mc:AlternateContent>
      <p:grpSp>
        <p:nvGrpSpPr>
          <p:cNvPr id="34" name="Group 33">
            <a:extLst>
              <a:ext uri="{FF2B5EF4-FFF2-40B4-BE49-F238E27FC236}">
                <a16:creationId xmlns="" xmlns:a16="http://schemas.microsoft.com/office/drawing/2014/main" id="{50E1B4D0-083D-3299-E7D8-2400C5045D7D}"/>
              </a:ext>
            </a:extLst>
          </p:cNvPr>
          <p:cNvGrpSpPr/>
          <p:nvPr/>
        </p:nvGrpSpPr>
        <p:grpSpPr>
          <a:xfrm>
            <a:off x="11612074" y="4604098"/>
            <a:ext cx="171720" cy="35640"/>
            <a:chOff x="11612074" y="4604098"/>
            <a:chExt cx="171720" cy="35640"/>
          </a:xfrm>
        </p:grpSpPr>
        <mc:AlternateContent xmlns:mc="http://schemas.openxmlformats.org/markup-compatibility/2006" xmlns:p14="http://schemas.microsoft.com/office/powerpoint/2010/main">
          <mc:Choice Requires="p14">
            <p:contentPart p14:bwMode="auto" r:id="rId6">
              <p14:nvContentPartPr>
                <p14:cNvPr id="29" name="Ink 28">
                  <a:extLst>
                    <a:ext uri="{FF2B5EF4-FFF2-40B4-BE49-F238E27FC236}">
                      <a16:creationId xmlns="" xmlns:a16="http://schemas.microsoft.com/office/drawing/2014/main" id="{9036E0BD-2D1C-88ED-5CEF-E9B427FDB8CC}"/>
                    </a:ext>
                  </a:extLst>
                </p14:cNvPr>
                <p14:cNvContentPartPr/>
                <p14:nvPr/>
              </p14:nvContentPartPr>
              <p14:xfrm>
                <a:off x="11647714" y="4604098"/>
                <a:ext cx="136080" cy="35640"/>
              </p14:xfrm>
            </p:contentPart>
          </mc:Choice>
          <mc:Fallback xmlns="">
            <p:pic>
              <p:nvPicPr>
                <p:cNvPr id="29" name="Ink 28">
                  <a:extLst>
                    <a:ext uri="{FF2B5EF4-FFF2-40B4-BE49-F238E27FC236}">
                      <a16:creationId xmlns:a16="http://schemas.microsoft.com/office/drawing/2014/main" id="{9036E0BD-2D1C-88ED-5CEF-E9B427FDB8CC}"/>
                    </a:ext>
                  </a:extLst>
                </p:cNvPr>
                <p:cNvPicPr/>
                <p:nvPr/>
              </p:nvPicPr>
              <p:blipFill>
                <a:blip r:embed="rId7"/>
                <a:stretch>
                  <a:fillRect/>
                </a:stretch>
              </p:blipFill>
              <p:spPr>
                <a:xfrm>
                  <a:off x="11641594" y="4597978"/>
                  <a:ext cx="148320" cy="478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0" name="Ink 29">
                  <a:extLst>
                    <a:ext uri="{FF2B5EF4-FFF2-40B4-BE49-F238E27FC236}">
                      <a16:creationId xmlns="" xmlns:a16="http://schemas.microsoft.com/office/drawing/2014/main" id="{9A0B1209-7C7E-C46E-2276-A8A7A09D293A}"/>
                    </a:ext>
                  </a:extLst>
                </p14:cNvPr>
                <p14:cNvContentPartPr/>
                <p14:nvPr/>
              </p14:nvContentPartPr>
              <p14:xfrm>
                <a:off x="11666434" y="4605898"/>
                <a:ext cx="74160" cy="10800"/>
              </p14:xfrm>
            </p:contentPart>
          </mc:Choice>
          <mc:Fallback xmlns="">
            <p:pic>
              <p:nvPicPr>
                <p:cNvPr id="30" name="Ink 29">
                  <a:extLst>
                    <a:ext uri="{FF2B5EF4-FFF2-40B4-BE49-F238E27FC236}">
                      <a16:creationId xmlns:a16="http://schemas.microsoft.com/office/drawing/2014/main" id="{9A0B1209-7C7E-C46E-2276-A8A7A09D293A}"/>
                    </a:ext>
                  </a:extLst>
                </p:cNvPr>
                <p:cNvPicPr/>
                <p:nvPr/>
              </p:nvPicPr>
              <p:blipFill>
                <a:blip r:embed="rId9"/>
                <a:stretch>
                  <a:fillRect/>
                </a:stretch>
              </p:blipFill>
              <p:spPr>
                <a:xfrm>
                  <a:off x="11660314" y="4599778"/>
                  <a:ext cx="86400" cy="23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3" name="Ink 32">
                  <a:extLst>
                    <a:ext uri="{FF2B5EF4-FFF2-40B4-BE49-F238E27FC236}">
                      <a16:creationId xmlns="" xmlns:a16="http://schemas.microsoft.com/office/drawing/2014/main" id="{84282384-950F-69B0-CDA7-3D08B331E3B8}"/>
                    </a:ext>
                  </a:extLst>
                </p14:cNvPr>
                <p14:cNvContentPartPr/>
                <p14:nvPr/>
              </p14:nvContentPartPr>
              <p14:xfrm>
                <a:off x="11612074" y="4613098"/>
                <a:ext cx="58320" cy="9000"/>
              </p14:xfrm>
            </p:contentPart>
          </mc:Choice>
          <mc:Fallback xmlns="">
            <p:pic>
              <p:nvPicPr>
                <p:cNvPr id="33" name="Ink 32">
                  <a:extLst>
                    <a:ext uri="{FF2B5EF4-FFF2-40B4-BE49-F238E27FC236}">
                      <a16:creationId xmlns:a16="http://schemas.microsoft.com/office/drawing/2014/main" id="{84282384-950F-69B0-CDA7-3D08B331E3B8}"/>
                    </a:ext>
                  </a:extLst>
                </p:cNvPr>
                <p:cNvPicPr/>
                <p:nvPr/>
              </p:nvPicPr>
              <p:blipFill>
                <a:blip r:embed="rId11"/>
                <a:stretch>
                  <a:fillRect/>
                </a:stretch>
              </p:blipFill>
              <p:spPr>
                <a:xfrm>
                  <a:off x="11605954" y="4606978"/>
                  <a:ext cx="70560" cy="212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2">
            <p14:nvContentPartPr>
              <p14:cNvPr id="35" name="Ink 34">
                <a:extLst>
                  <a:ext uri="{FF2B5EF4-FFF2-40B4-BE49-F238E27FC236}">
                    <a16:creationId xmlns="" xmlns:a16="http://schemas.microsoft.com/office/drawing/2014/main" id="{D60BC30B-1E9A-7173-E180-1C1C2AE80CCC}"/>
                  </a:ext>
                </a:extLst>
              </p14:cNvPr>
              <p14:cNvContentPartPr/>
              <p14:nvPr/>
            </p14:nvContentPartPr>
            <p14:xfrm>
              <a:off x="11223274" y="4616338"/>
              <a:ext cx="116280" cy="24840"/>
            </p14:xfrm>
          </p:contentPart>
        </mc:Choice>
        <mc:Fallback xmlns="">
          <p:pic>
            <p:nvPicPr>
              <p:cNvPr id="35" name="Ink 34">
                <a:extLst>
                  <a:ext uri="{FF2B5EF4-FFF2-40B4-BE49-F238E27FC236}">
                    <a16:creationId xmlns:a16="http://schemas.microsoft.com/office/drawing/2014/main" id="{D60BC30B-1E9A-7173-E180-1C1C2AE80CCC}"/>
                  </a:ext>
                </a:extLst>
              </p:cNvPr>
              <p:cNvPicPr/>
              <p:nvPr/>
            </p:nvPicPr>
            <p:blipFill>
              <a:blip r:embed="rId13"/>
              <a:stretch>
                <a:fillRect/>
              </a:stretch>
            </p:blipFill>
            <p:spPr>
              <a:xfrm>
                <a:off x="11217154" y="4610218"/>
                <a:ext cx="128520" cy="37080"/>
              </a:xfrm>
              <a:prstGeom prst="rect">
                <a:avLst/>
              </a:prstGeom>
            </p:spPr>
          </p:pic>
        </mc:Fallback>
      </mc:AlternateContent>
      <p:pic>
        <p:nvPicPr>
          <p:cNvPr id="16" name="Picture 15">
            <a:extLst>
              <a:ext uri="{FF2B5EF4-FFF2-40B4-BE49-F238E27FC236}">
                <a16:creationId xmlns="" xmlns:a16="http://schemas.microsoft.com/office/drawing/2014/main" id="{9DB6BE15-7301-687F-1974-63FA4CCF7E4D}"/>
              </a:ext>
            </a:extLst>
          </p:cNvPr>
          <p:cNvPicPr>
            <a:picLocks noChangeAspect="1"/>
          </p:cNvPicPr>
          <p:nvPr/>
        </p:nvPicPr>
        <p:blipFill rotWithShape="1">
          <a:blip r:embed="rId14"/>
          <a:srcRect l="40011" t="19014" r="39348" b="34841"/>
          <a:stretch/>
        </p:blipFill>
        <p:spPr>
          <a:xfrm>
            <a:off x="11199025" y="3896165"/>
            <a:ext cx="614813" cy="439941"/>
          </a:xfrm>
          <a:prstGeom prst="rect">
            <a:avLst/>
          </a:prstGeom>
        </p:spPr>
      </p:pic>
      <p:sp>
        <p:nvSpPr>
          <p:cNvPr id="37" name="TextBox 36">
            <a:extLst>
              <a:ext uri="{FF2B5EF4-FFF2-40B4-BE49-F238E27FC236}">
                <a16:creationId xmlns="" xmlns:a16="http://schemas.microsoft.com/office/drawing/2014/main" id="{992C6BB3-4E4B-11CE-CA00-1D14996B494E}"/>
              </a:ext>
            </a:extLst>
          </p:cNvPr>
          <p:cNvSpPr txBox="1"/>
          <p:nvPr/>
        </p:nvSpPr>
        <p:spPr>
          <a:xfrm>
            <a:off x="11129838" y="4319272"/>
            <a:ext cx="785914" cy="215444"/>
          </a:xfrm>
          <a:prstGeom prst="rect">
            <a:avLst/>
          </a:prstGeom>
          <a:noFill/>
        </p:spPr>
        <p:txBody>
          <a:bodyPr wrap="square" rtlCol="0">
            <a:spAutoFit/>
          </a:bodyPr>
          <a:lstStyle/>
          <a:p>
            <a:r>
              <a:rPr lang="en-US" sz="800" dirty="0">
                <a:solidFill>
                  <a:schemeClr val="bg1"/>
                </a:solidFill>
              </a:rPr>
              <a:t>Meetha Paani</a:t>
            </a:r>
            <a:endParaRPr lang="en-PK" sz="800" dirty="0">
              <a:solidFill>
                <a:schemeClr val="bg1"/>
              </a:solidFill>
            </a:endParaRPr>
          </a:p>
        </p:txBody>
      </p:sp>
    </p:spTree>
    <p:extLst>
      <p:ext uri="{BB962C8B-B14F-4D97-AF65-F5344CB8AC3E}">
        <p14:creationId xmlns:p14="http://schemas.microsoft.com/office/powerpoint/2010/main" val="14108371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DE0FBB66-6D4B-E0C6-48AF-706FC4138B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895" y="4108596"/>
            <a:ext cx="1866042" cy="2477441"/>
          </a:xfrm>
          <a:prstGeom prst="rect">
            <a:avLst/>
          </a:prstGeom>
        </p:spPr>
      </p:pic>
      <p:pic>
        <p:nvPicPr>
          <p:cNvPr id="6" name="Picture 5">
            <a:extLst>
              <a:ext uri="{FF2B5EF4-FFF2-40B4-BE49-F238E27FC236}">
                <a16:creationId xmlns="" xmlns:a16="http://schemas.microsoft.com/office/drawing/2014/main" id="{D4C3D992-1989-2B18-CA6E-2855C45AAA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3103" y="4108595"/>
            <a:ext cx="1866246" cy="2477441"/>
          </a:xfrm>
          <a:prstGeom prst="rect">
            <a:avLst/>
          </a:prstGeom>
        </p:spPr>
      </p:pic>
      <p:sp>
        <p:nvSpPr>
          <p:cNvPr id="7" name="TextBox 6">
            <a:extLst>
              <a:ext uri="{FF2B5EF4-FFF2-40B4-BE49-F238E27FC236}">
                <a16:creationId xmlns="" xmlns:a16="http://schemas.microsoft.com/office/drawing/2014/main" id="{53FD07EF-E384-0882-1ED4-13D07F9AE957}"/>
              </a:ext>
            </a:extLst>
          </p:cNvPr>
          <p:cNvSpPr txBox="1"/>
          <p:nvPr/>
        </p:nvSpPr>
        <p:spPr>
          <a:xfrm>
            <a:off x="2867487" y="4266292"/>
            <a:ext cx="387561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Dr. Muhammad Farrukh Shahid , PhD</a:t>
            </a:r>
            <a:endParaRPr lang="en-PK" dirty="0">
              <a:latin typeface="Times New Roman" panose="02020603050405020304" pitchFamily="18" charset="0"/>
              <a:cs typeface="Times New Roman" panose="02020603050405020304" pitchFamily="18" charset="0"/>
            </a:endParaRPr>
          </a:p>
        </p:txBody>
      </p:sp>
      <p:cxnSp>
        <p:nvCxnSpPr>
          <p:cNvPr id="8" name="Straight Connector 7">
            <a:extLst>
              <a:ext uri="{FF2B5EF4-FFF2-40B4-BE49-F238E27FC236}">
                <a16:creationId xmlns="" xmlns:a16="http://schemas.microsoft.com/office/drawing/2014/main" id="{9393CB38-4C1A-8D95-D359-0CBBC2A02ADA}"/>
              </a:ext>
            </a:extLst>
          </p:cNvPr>
          <p:cNvCxnSpPr>
            <a:cxnSpLocks/>
          </p:cNvCxnSpPr>
          <p:nvPr/>
        </p:nvCxnSpPr>
        <p:spPr>
          <a:xfrm>
            <a:off x="2938509" y="4649849"/>
            <a:ext cx="3542190"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 xmlns:a16="http://schemas.microsoft.com/office/drawing/2014/main" id="{08586F08-179A-65AD-9A31-B5DB2B58617A}"/>
              </a:ext>
            </a:extLst>
          </p:cNvPr>
          <p:cNvSpPr txBox="1"/>
          <p:nvPr/>
        </p:nvSpPr>
        <p:spPr>
          <a:xfrm>
            <a:off x="2867487" y="4977984"/>
            <a:ext cx="1950214" cy="923330"/>
          </a:xfrm>
          <a:prstGeom prst="rect">
            <a:avLst/>
          </a:prstGeom>
          <a:noFill/>
        </p:spPr>
        <p:txBody>
          <a:bodyPr wrap="none" rtlCol="0">
            <a:spAutoFit/>
          </a:bodyPr>
          <a:lstStyle/>
          <a:p>
            <a:r>
              <a:rPr lang="en-US" u="sng" dirty="0">
                <a:solidFill>
                  <a:schemeClr val="tx1">
                    <a:lumMod val="50000"/>
                  </a:schemeClr>
                </a:solidFill>
              </a:rPr>
              <a:t>Assistant Professor</a:t>
            </a:r>
          </a:p>
          <a:p>
            <a:endParaRPr lang="en-US" u="sng" dirty="0">
              <a:solidFill>
                <a:schemeClr val="tx1">
                  <a:lumMod val="50000"/>
                </a:schemeClr>
              </a:solidFill>
            </a:endParaRPr>
          </a:p>
          <a:p>
            <a:r>
              <a:rPr lang="en-US" dirty="0">
                <a:solidFill>
                  <a:schemeClr val="tx1">
                    <a:lumMod val="50000"/>
                  </a:schemeClr>
                </a:solidFill>
              </a:rPr>
              <a:t>Co - Supervisor</a:t>
            </a:r>
            <a:endParaRPr lang="en-PK" dirty="0">
              <a:solidFill>
                <a:schemeClr val="tx1">
                  <a:lumMod val="50000"/>
                </a:schemeClr>
              </a:solidFill>
            </a:endParaRPr>
          </a:p>
        </p:txBody>
      </p:sp>
      <p:sp>
        <p:nvSpPr>
          <p:cNvPr id="10" name="TextBox 9">
            <a:extLst>
              <a:ext uri="{FF2B5EF4-FFF2-40B4-BE49-F238E27FC236}">
                <a16:creationId xmlns="" xmlns:a16="http://schemas.microsoft.com/office/drawing/2014/main" id="{838FB46D-4A87-6B66-3AEE-CED0D75CD32E}"/>
              </a:ext>
            </a:extLst>
          </p:cNvPr>
          <p:cNvSpPr txBox="1"/>
          <p:nvPr/>
        </p:nvSpPr>
        <p:spPr>
          <a:xfrm>
            <a:off x="8780015" y="4266292"/>
            <a:ext cx="1658916" cy="369332"/>
          </a:xfrm>
          <a:prstGeom prst="rect">
            <a:avLst/>
          </a:prstGeom>
          <a:noFill/>
        </p:spPr>
        <p:txBody>
          <a:bodyPr wrap="none" rtlCol="0">
            <a:spAutoFit/>
          </a:bodyPr>
          <a:lstStyle/>
          <a:p>
            <a:r>
              <a:rPr lang="en-US" dirty="0"/>
              <a:t>Ms. Sania Urooj</a:t>
            </a:r>
            <a:endParaRPr lang="en-PK" dirty="0"/>
          </a:p>
        </p:txBody>
      </p:sp>
      <p:cxnSp>
        <p:nvCxnSpPr>
          <p:cNvPr id="11" name="Straight Connector 10">
            <a:extLst>
              <a:ext uri="{FF2B5EF4-FFF2-40B4-BE49-F238E27FC236}">
                <a16:creationId xmlns="" xmlns:a16="http://schemas.microsoft.com/office/drawing/2014/main" id="{A99B6962-D57A-42EC-33C6-A090902393D9}"/>
              </a:ext>
            </a:extLst>
          </p:cNvPr>
          <p:cNvCxnSpPr>
            <a:cxnSpLocks/>
          </p:cNvCxnSpPr>
          <p:nvPr/>
        </p:nvCxnSpPr>
        <p:spPr>
          <a:xfrm>
            <a:off x="8882244" y="4635624"/>
            <a:ext cx="1454458"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 xmlns:a16="http://schemas.microsoft.com/office/drawing/2014/main" id="{E7A251BB-27CA-7545-E0D8-A88DFAB91FA1}"/>
              </a:ext>
            </a:extLst>
          </p:cNvPr>
          <p:cNvSpPr txBox="1"/>
          <p:nvPr/>
        </p:nvSpPr>
        <p:spPr>
          <a:xfrm>
            <a:off x="8882244" y="4977984"/>
            <a:ext cx="1180644" cy="923330"/>
          </a:xfrm>
          <a:prstGeom prst="rect">
            <a:avLst/>
          </a:prstGeom>
          <a:noFill/>
        </p:spPr>
        <p:txBody>
          <a:bodyPr wrap="none" rtlCol="0">
            <a:spAutoFit/>
          </a:bodyPr>
          <a:lstStyle/>
          <a:p>
            <a:r>
              <a:rPr lang="en-US" u="sng" dirty="0">
                <a:solidFill>
                  <a:schemeClr val="tx1">
                    <a:lumMod val="50000"/>
                  </a:schemeClr>
                </a:solidFill>
              </a:rPr>
              <a:t>Lecturer</a:t>
            </a:r>
          </a:p>
          <a:p>
            <a:endParaRPr lang="en-US" u="sng" dirty="0">
              <a:solidFill>
                <a:schemeClr val="tx1">
                  <a:lumMod val="50000"/>
                </a:schemeClr>
              </a:solidFill>
            </a:endParaRPr>
          </a:p>
          <a:p>
            <a:r>
              <a:rPr lang="en-US" dirty="0">
                <a:solidFill>
                  <a:schemeClr val="tx1">
                    <a:lumMod val="50000"/>
                  </a:schemeClr>
                </a:solidFill>
              </a:rPr>
              <a:t>Supervisor</a:t>
            </a:r>
            <a:endParaRPr lang="en-PK" dirty="0">
              <a:solidFill>
                <a:schemeClr val="tx1">
                  <a:lumMod val="50000"/>
                </a:schemeClr>
              </a:solidFill>
            </a:endParaRPr>
          </a:p>
        </p:txBody>
      </p:sp>
      <p:sp>
        <p:nvSpPr>
          <p:cNvPr id="14" name="Title 1">
            <a:extLst>
              <a:ext uri="{FF2B5EF4-FFF2-40B4-BE49-F238E27FC236}">
                <a16:creationId xmlns="" xmlns:a16="http://schemas.microsoft.com/office/drawing/2014/main" id="{203D7973-A138-DC5E-1823-A953EF4F96CE}"/>
              </a:ext>
            </a:extLst>
          </p:cNvPr>
          <p:cNvSpPr>
            <a:spLocks noGrp="1"/>
          </p:cNvSpPr>
          <p:nvPr>
            <p:ph type="title"/>
          </p:nvPr>
        </p:nvSpPr>
        <p:spPr>
          <a:xfrm>
            <a:off x="737256" y="301165"/>
            <a:ext cx="2034592" cy="415375"/>
          </a:xfrm>
        </p:spPr>
        <p:txBody>
          <a:bodyPr>
            <a:normAutofit fontScale="90000"/>
          </a:bodyPr>
          <a:lstStyle/>
          <a:p>
            <a:r>
              <a:rPr lang="en-US" b="1" i="0" dirty="0">
                <a:solidFill>
                  <a:srgbClr val="D1D5DB"/>
                </a:solidFill>
                <a:effectLst/>
                <a:latin typeface="Times New Roman" panose="02020603050405020304" pitchFamily="18" charset="0"/>
                <a:cs typeface="Times New Roman" panose="02020603050405020304" pitchFamily="18" charset="0"/>
              </a:rPr>
              <a:t>Team</a:t>
            </a:r>
            <a:endParaRPr lang="en-PK"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 xmlns:a16="http://schemas.microsoft.com/office/drawing/2014/main" id="{30B97209-4EA5-229B-D765-0C50D4FCD481}"/>
              </a:ext>
            </a:extLst>
          </p:cNvPr>
          <p:cNvPicPr>
            <a:picLocks noChangeAspect="1"/>
          </p:cNvPicPr>
          <p:nvPr/>
        </p:nvPicPr>
        <p:blipFill rotWithShape="1">
          <a:blip r:embed="rId4">
            <a:extLst>
              <a:ext uri="{28A0092B-C50C-407E-A947-70E740481C1C}">
                <a14:useLocalDpi xmlns:a14="http://schemas.microsoft.com/office/drawing/2010/main" val="0"/>
              </a:ext>
            </a:extLst>
          </a:blip>
          <a:srcRect l="37174" t="35362" r="43310" b="31362"/>
          <a:stretch/>
        </p:blipFill>
        <p:spPr>
          <a:xfrm>
            <a:off x="811953" y="1097279"/>
            <a:ext cx="1885197" cy="2477440"/>
          </a:xfrm>
          <a:prstGeom prst="rect">
            <a:avLst/>
          </a:prstGeom>
        </p:spPr>
      </p:pic>
      <p:pic>
        <p:nvPicPr>
          <p:cNvPr id="18" name="Picture 17">
            <a:extLst>
              <a:ext uri="{FF2B5EF4-FFF2-40B4-BE49-F238E27FC236}">
                <a16:creationId xmlns="" xmlns:a16="http://schemas.microsoft.com/office/drawing/2014/main" id="{24325E17-C998-6E83-262F-61510CC22732}"/>
              </a:ext>
            </a:extLst>
          </p:cNvPr>
          <p:cNvPicPr>
            <a:picLocks noChangeAspect="1"/>
          </p:cNvPicPr>
          <p:nvPr/>
        </p:nvPicPr>
        <p:blipFill rotWithShape="1">
          <a:blip r:embed="rId5">
            <a:extLst>
              <a:ext uri="{28A0092B-C50C-407E-A947-70E740481C1C}">
                <a14:useLocalDpi xmlns:a14="http://schemas.microsoft.com/office/drawing/2010/main" val="0"/>
              </a:ext>
            </a:extLst>
          </a:blip>
          <a:srcRect t="13950" r="14052" b="27413"/>
          <a:stretch/>
        </p:blipFill>
        <p:spPr>
          <a:xfrm>
            <a:off x="3862696" y="1125080"/>
            <a:ext cx="1885197" cy="2477441"/>
          </a:xfrm>
          <a:prstGeom prst="rect">
            <a:avLst/>
          </a:prstGeom>
        </p:spPr>
      </p:pic>
      <p:pic>
        <p:nvPicPr>
          <p:cNvPr id="20" name="Picture 19">
            <a:extLst>
              <a:ext uri="{FF2B5EF4-FFF2-40B4-BE49-F238E27FC236}">
                <a16:creationId xmlns="" xmlns:a16="http://schemas.microsoft.com/office/drawing/2014/main" id="{52593F1D-E31B-B440-E574-63F75FB8EBB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9800" y="1097277"/>
            <a:ext cx="1859549" cy="2477441"/>
          </a:xfrm>
          <a:prstGeom prst="rect">
            <a:avLst/>
          </a:prstGeom>
        </p:spPr>
      </p:pic>
      <p:sp>
        <p:nvSpPr>
          <p:cNvPr id="23" name="TextBox 22">
            <a:extLst>
              <a:ext uri="{FF2B5EF4-FFF2-40B4-BE49-F238E27FC236}">
                <a16:creationId xmlns="" xmlns:a16="http://schemas.microsoft.com/office/drawing/2014/main" id="{DDEA7C7C-6072-13AF-7BF3-0982B1EF1272}"/>
              </a:ext>
            </a:extLst>
          </p:cNvPr>
          <p:cNvSpPr txBox="1"/>
          <p:nvPr/>
        </p:nvSpPr>
        <p:spPr>
          <a:xfrm>
            <a:off x="921341" y="805310"/>
            <a:ext cx="1689150" cy="261610"/>
          </a:xfrm>
          <a:prstGeom prst="rect">
            <a:avLst/>
          </a:prstGeom>
          <a:noFill/>
        </p:spPr>
        <p:txBody>
          <a:bodyPr wrap="square" rtlCol="0">
            <a:spAutoFit/>
          </a:bodyPr>
          <a:lstStyle/>
          <a:p>
            <a:r>
              <a:rPr lang="en-US" sz="1100" dirty="0">
                <a:latin typeface="Times New Roman" panose="02020603050405020304" pitchFamily="18" charset="0"/>
                <a:cs typeface="Times New Roman" panose="02020603050405020304" pitchFamily="18" charset="0"/>
              </a:rPr>
              <a:t>Syed Aun Ali (K200286)</a:t>
            </a:r>
            <a:endParaRPr lang="en-PK" sz="1100"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 xmlns:a16="http://schemas.microsoft.com/office/drawing/2014/main" id="{D1BEC56E-4CD1-351E-9E08-7CB8EE8D71A3}"/>
              </a:ext>
            </a:extLst>
          </p:cNvPr>
          <p:cNvSpPr txBox="1"/>
          <p:nvPr/>
        </p:nvSpPr>
        <p:spPr>
          <a:xfrm>
            <a:off x="4046720" y="795294"/>
            <a:ext cx="1611168" cy="261610"/>
          </a:xfrm>
          <a:prstGeom prst="rect">
            <a:avLst/>
          </a:prstGeom>
          <a:noFill/>
        </p:spPr>
        <p:txBody>
          <a:bodyPr wrap="square" rtlCol="0">
            <a:spAutoFit/>
          </a:bodyPr>
          <a:lstStyle/>
          <a:p>
            <a:r>
              <a:rPr lang="en-US" sz="1100" dirty="0">
                <a:latin typeface="Times New Roman" panose="02020603050405020304" pitchFamily="18" charset="0"/>
                <a:cs typeface="Times New Roman" panose="02020603050405020304" pitchFamily="18" charset="0"/>
              </a:rPr>
              <a:t>M. Mudabbir (K200273)</a:t>
            </a:r>
            <a:endParaRPr lang="en-PK" sz="1100" dirty="0">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 xmlns:a16="http://schemas.microsoft.com/office/drawing/2014/main" id="{FB83F4C0-CF21-922C-39DA-57047617678A}"/>
              </a:ext>
            </a:extLst>
          </p:cNvPr>
          <p:cNvSpPr txBox="1"/>
          <p:nvPr/>
        </p:nvSpPr>
        <p:spPr>
          <a:xfrm>
            <a:off x="6986018" y="805310"/>
            <a:ext cx="1380415" cy="261610"/>
          </a:xfrm>
          <a:prstGeom prst="rect">
            <a:avLst/>
          </a:prstGeom>
          <a:noFill/>
        </p:spPr>
        <p:txBody>
          <a:bodyPr wrap="square" rtlCol="0">
            <a:spAutoFit/>
          </a:bodyPr>
          <a:lstStyle/>
          <a:p>
            <a:r>
              <a:rPr lang="en-US" sz="1100" dirty="0">
                <a:latin typeface="Times New Roman" panose="02020603050405020304" pitchFamily="18" charset="0"/>
                <a:cs typeface="Times New Roman" panose="02020603050405020304" pitchFamily="18" charset="0"/>
              </a:rPr>
              <a:t>M. Fahad (K200441)</a:t>
            </a:r>
            <a:endParaRPr lang="en-PK" sz="1100"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 xmlns:a16="http://schemas.microsoft.com/office/drawing/2014/main" id="{0EF30BAF-47D5-0300-8753-38C56A16E9B9}"/>
              </a:ext>
            </a:extLst>
          </p:cNvPr>
          <p:cNvSpPr txBox="1"/>
          <p:nvPr/>
        </p:nvSpPr>
        <p:spPr>
          <a:xfrm>
            <a:off x="737256" y="3678545"/>
            <a:ext cx="2062039" cy="369332"/>
          </a:xfrm>
          <a:prstGeom prst="rect">
            <a:avLst/>
          </a:prstGeom>
          <a:noFill/>
        </p:spPr>
        <p:txBody>
          <a:bodyPr wrap="none" rtlCol="0">
            <a:spAutoFit/>
          </a:bodyPr>
          <a:lstStyle/>
          <a:p>
            <a:r>
              <a:rPr lang="en-PK" b="0" i="0" dirty="0">
                <a:solidFill>
                  <a:schemeClr val="accent1">
                    <a:lumMod val="75000"/>
                  </a:schemeClr>
                </a:solidFill>
                <a:effectLst/>
                <a:latin typeface="Lucida Sans Unicode" panose="020B0602030504020204" pitchFamily="34" charset="0"/>
              </a:rPr>
              <a:t>▲</a:t>
            </a:r>
            <a:r>
              <a:rPr lang="en-US" dirty="0"/>
              <a:t>Collecting Dataset</a:t>
            </a:r>
            <a:endParaRPr lang="en-PK" dirty="0"/>
          </a:p>
        </p:txBody>
      </p:sp>
      <p:cxnSp>
        <p:nvCxnSpPr>
          <p:cNvPr id="2" name="Straight Connector 1">
            <a:extLst>
              <a:ext uri="{FF2B5EF4-FFF2-40B4-BE49-F238E27FC236}">
                <a16:creationId xmlns="" xmlns:a16="http://schemas.microsoft.com/office/drawing/2014/main" id="{9317549E-E746-B703-3ED3-3849C0DA828D}"/>
              </a:ext>
            </a:extLst>
          </p:cNvPr>
          <p:cNvCxnSpPr>
            <a:cxnSpLocks/>
          </p:cNvCxnSpPr>
          <p:nvPr/>
        </p:nvCxnSpPr>
        <p:spPr>
          <a:xfrm>
            <a:off x="939781" y="1039475"/>
            <a:ext cx="1510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 xmlns:a16="http://schemas.microsoft.com/office/drawing/2014/main" id="{2A96A5C3-75E0-E88C-7FF2-CF3E8D4C3E88}"/>
              </a:ext>
            </a:extLst>
          </p:cNvPr>
          <p:cNvCxnSpPr>
            <a:cxnSpLocks/>
          </p:cNvCxnSpPr>
          <p:nvPr/>
        </p:nvCxnSpPr>
        <p:spPr>
          <a:xfrm>
            <a:off x="4062473" y="1039475"/>
            <a:ext cx="1510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 xmlns:a16="http://schemas.microsoft.com/office/drawing/2014/main" id="{6412722E-526D-1AFD-2721-8533D9746B28}"/>
              </a:ext>
            </a:extLst>
          </p:cNvPr>
          <p:cNvCxnSpPr>
            <a:cxnSpLocks/>
          </p:cNvCxnSpPr>
          <p:nvPr/>
        </p:nvCxnSpPr>
        <p:spPr>
          <a:xfrm>
            <a:off x="7066625" y="1039475"/>
            <a:ext cx="119848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55960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F482B875-D5CA-7A8E-73FD-41DB3517FB20}"/>
              </a:ext>
            </a:extLst>
          </p:cNvPr>
          <p:cNvSpPr>
            <a:spLocks noGrp="1"/>
          </p:cNvSpPr>
          <p:nvPr>
            <p:ph idx="1"/>
          </p:nvPr>
        </p:nvSpPr>
        <p:spPr>
          <a:xfrm>
            <a:off x="838200" y="1428834"/>
            <a:ext cx="10802510" cy="4598255"/>
          </a:xfrm>
        </p:spPr>
        <p:txBody>
          <a:bodyPr>
            <a:normAutofit fontScale="85000" lnSpcReduction="20000"/>
          </a:bodyPr>
          <a:lstStyle/>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1. Data Linkage:</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Curated data capturing the relationship between different fish types and their corresponding ideal soil types.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Organized and stored in an Excel file for ease of access.</a:t>
            </a:r>
          </a:p>
          <a:p>
            <a:pPr algn="just">
              <a:buFont typeface="Arial" panose="020B0604020202020204" pitchFamily="34" charset="0"/>
              <a:buChar char="•"/>
            </a:pPr>
            <a:endParaRPr lang="en-US" sz="2000" b="0" i="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2. Model Implementation:</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Utilized the Random Tree Classifier model for learning analysis.</a:t>
            </a:r>
          </a:p>
          <a:p>
            <a:pPr algn="just">
              <a:buFont typeface="Arial" panose="020B0604020202020204" pitchFamily="34" charset="0"/>
              <a:buChar char="•"/>
            </a:pPr>
            <a:endParaRPr lang="en-US" sz="2000" b="0" i="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3. Recommendation System:</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Resulting output functions as a recommendation system.</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Offers insights into the optimal soil types for a given fish species.</a:t>
            </a:r>
          </a:p>
          <a:p>
            <a:pPr algn="just">
              <a:buFont typeface="Arial" panose="020B0604020202020204" pitchFamily="34" charset="0"/>
              <a:buChar char="•"/>
            </a:pPr>
            <a:endParaRPr lang="en-US" sz="2000" b="0" i="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4. </a:t>
            </a:r>
            <a:r>
              <a:rPr lang="en-US" sz="2000" dirty="0">
                <a:solidFill>
                  <a:srgbClr val="D1D5DB"/>
                </a:solidFill>
                <a:latin typeface="Times New Roman" panose="02020603050405020304" pitchFamily="18" charset="0"/>
                <a:cs typeface="Times New Roman" panose="02020603050405020304" pitchFamily="18" charset="0"/>
              </a:rPr>
              <a:t>S</a:t>
            </a:r>
            <a:r>
              <a:rPr lang="en-US" sz="2000" b="0" i="0" dirty="0">
                <a:solidFill>
                  <a:srgbClr val="D1D5DB"/>
                </a:solidFill>
                <a:effectLst/>
                <a:latin typeface="Times New Roman" panose="02020603050405020304" pitchFamily="18" charset="0"/>
                <a:cs typeface="Times New Roman" panose="02020603050405020304" pitchFamily="18" charset="0"/>
              </a:rPr>
              <a:t>oil-To-Fish Mapping:</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Enables visualized mapping, providing recommendations for soil-to-fish relationship.</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Enhances precision in agricultural decision-making and fosters sustainability in aquaculture.</a:t>
            </a:r>
          </a:p>
        </p:txBody>
      </p:sp>
      <p:sp>
        <p:nvSpPr>
          <p:cNvPr id="8" name="Title 1">
            <a:extLst>
              <a:ext uri="{FF2B5EF4-FFF2-40B4-BE49-F238E27FC236}">
                <a16:creationId xmlns="" xmlns:a16="http://schemas.microsoft.com/office/drawing/2014/main" id="{B1EB0C70-5644-B4D2-09CF-8AAEF2BAF2E9}"/>
              </a:ext>
            </a:extLst>
          </p:cNvPr>
          <p:cNvSpPr txBox="1">
            <a:spLocks/>
          </p:cNvSpPr>
          <p:nvPr/>
        </p:nvSpPr>
        <p:spPr>
          <a:xfrm>
            <a:off x="838200" y="459095"/>
            <a:ext cx="5731276" cy="735706"/>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Fish to Soil (&amp; Vice Versa) Mapper</a:t>
            </a:r>
            <a:endParaRPr lang="en-PK"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548466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EB5CE505-5935-C383-0D86-878C8A73B697}"/>
              </a:ext>
            </a:extLst>
          </p:cNvPr>
          <p:cNvSpPr txBox="1">
            <a:spLocks/>
          </p:cNvSpPr>
          <p:nvPr/>
        </p:nvSpPr>
        <p:spPr>
          <a:xfrm>
            <a:off x="838200" y="459095"/>
            <a:ext cx="5731276" cy="7357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Mapper Continued</a:t>
            </a:r>
            <a:endParaRPr lang="en-PK"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 xmlns:a16="http://schemas.microsoft.com/office/drawing/2014/main" id="{B0937E8F-70DF-20A8-8D16-EBB6F187433A}"/>
              </a:ext>
            </a:extLst>
          </p:cNvPr>
          <p:cNvPicPr>
            <a:picLocks noChangeAspect="1"/>
          </p:cNvPicPr>
          <p:nvPr/>
        </p:nvPicPr>
        <p:blipFill rotWithShape="1">
          <a:blip r:embed="rId2"/>
          <a:srcRect t="19710" r="73360" b="74348"/>
          <a:stretch/>
        </p:blipFill>
        <p:spPr>
          <a:xfrm>
            <a:off x="4050262" y="3306852"/>
            <a:ext cx="4452123" cy="558580"/>
          </a:xfrm>
          <a:prstGeom prst="rect">
            <a:avLst/>
          </a:prstGeom>
        </p:spPr>
      </p:pic>
      <p:pic>
        <p:nvPicPr>
          <p:cNvPr id="6" name="Picture 5">
            <a:extLst>
              <a:ext uri="{FF2B5EF4-FFF2-40B4-BE49-F238E27FC236}">
                <a16:creationId xmlns="" xmlns:a16="http://schemas.microsoft.com/office/drawing/2014/main" id="{62CEF398-88EB-0990-2A22-7C06C4D7B8F0}"/>
              </a:ext>
            </a:extLst>
          </p:cNvPr>
          <p:cNvPicPr>
            <a:picLocks noChangeAspect="1"/>
          </p:cNvPicPr>
          <p:nvPr/>
        </p:nvPicPr>
        <p:blipFill rotWithShape="1">
          <a:blip r:embed="rId3"/>
          <a:srcRect l="2153" t="21715" r="61652" b="4233"/>
          <a:stretch/>
        </p:blipFill>
        <p:spPr>
          <a:xfrm>
            <a:off x="8576388" y="1542658"/>
            <a:ext cx="3551395" cy="4086971"/>
          </a:xfrm>
          <a:prstGeom prst="rect">
            <a:avLst/>
          </a:prstGeom>
        </p:spPr>
      </p:pic>
      <p:pic>
        <p:nvPicPr>
          <p:cNvPr id="8" name="Picture 7">
            <a:extLst>
              <a:ext uri="{FF2B5EF4-FFF2-40B4-BE49-F238E27FC236}">
                <a16:creationId xmlns="" xmlns:a16="http://schemas.microsoft.com/office/drawing/2014/main" id="{9C56284C-1AEE-A8DB-2779-36CB76AE9D60}"/>
              </a:ext>
            </a:extLst>
          </p:cNvPr>
          <p:cNvPicPr>
            <a:picLocks noChangeAspect="1"/>
          </p:cNvPicPr>
          <p:nvPr/>
        </p:nvPicPr>
        <p:blipFill rotWithShape="1">
          <a:blip r:embed="rId4"/>
          <a:srcRect l="2023" t="23652" r="65891" b="16753"/>
          <a:stretch/>
        </p:blipFill>
        <p:spPr>
          <a:xfrm>
            <a:off x="64217" y="1542658"/>
            <a:ext cx="3912042" cy="4086971"/>
          </a:xfrm>
          <a:prstGeom prst="rect">
            <a:avLst/>
          </a:prstGeom>
        </p:spPr>
      </p:pic>
      <p:sp>
        <p:nvSpPr>
          <p:cNvPr id="9" name="TextBox 8">
            <a:extLst>
              <a:ext uri="{FF2B5EF4-FFF2-40B4-BE49-F238E27FC236}">
                <a16:creationId xmlns="" xmlns:a16="http://schemas.microsoft.com/office/drawing/2014/main" id="{7DAAC197-D1DC-24DC-06C8-7A4CDA820DA4}"/>
              </a:ext>
            </a:extLst>
          </p:cNvPr>
          <p:cNvSpPr txBox="1"/>
          <p:nvPr/>
        </p:nvSpPr>
        <p:spPr>
          <a:xfrm>
            <a:off x="581735" y="6098650"/>
            <a:ext cx="2877006" cy="369332"/>
          </a:xfrm>
          <a:prstGeom prst="rect">
            <a:avLst/>
          </a:prstGeom>
          <a:noFill/>
        </p:spPr>
        <p:txBody>
          <a:bodyPr wrap="none" rtlCol="0">
            <a:spAutoFit/>
          </a:bodyPr>
          <a:lstStyle/>
          <a:p>
            <a:r>
              <a:rPr lang="en-US" dirty="0"/>
              <a:t>1: Fish Input After Prediction</a:t>
            </a:r>
            <a:endParaRPr lang="en-PK" dirty="0"/>
          </a:p>
        </p:txBody>
      </p:sp>
      <p:sp>
        <p:nvSpPr>
          <p:cNvPr id="10" name="TextBox 9">
            <a:extLst>
              <a:ext uri="{FF2B5EF4-FFF2-40B4-BE49-F238E27FC236}">
                <a16:creationId xmlns="" xmlns:a16="http://schemas.microsoft.com/office/drawing/2014/main" id="{D492E4B0-95FF-46BC-33D7-100676170997}"/>
              </a:ext>
            </a:extLst>
          </p:cNvPr>
          <p:cNvSpPr txBox="1"/>
          <p:nvPr/>
        </p:nvSpPr>
        <p:spPr>
          <a:xfrm>
            <a:off x="5400923" y="6098650"/>
            <a:ext cx="1750800" cy="369332"/>
          </a:xfrm>
          <a:prstGeom prst="rect">
            <a:avLst/>
          </a:prstGeom>
          <a:noFill/>
        </p:spPr>
        <p:txBody>
          <a:bodyPr wrap="none" rtlCol="0">
            <a:spAutoFit/>
          </a:bodyPr>
          <a:lstStyle/>
          <a:p>
            <a:r>
              <a:rPr lang="en-US" dirty="0"/>
              <a:t>2: Model Output</a:t>
            </a:r>
            <a:endParaRPr lang="en-PK" dirty="0"/>
          </a:p>
        </p:txBody>
      </p:sp>
      <p:sp>
        <p:nvSpPr>
          <p:cNvPr id="11" name="TextBox 10">
            <a:extLst>
              <a:ext uri="{FF2B5EF4-FFF2-40B4-BE49-F238E27FC236}">
                <a16:creationId xmlns="" xmlns:a16="http://schemas.microsoft.com/office/drawing/2014/main" id="{737B4A32-EB48-380D-8C72-5A94868416D2}"/>
              </a:ext>
            </a:extLst>
          </p:cNvPr>
          <p:cNvSpPr txBox="1"/>
          <p:nvPr/>
        </p:nvSpPr>
        <p:spPr>
          <a:xfrm>
            <a:off x="9418175" y="6098650"/>
            <a:ext cx="1867819" cy="369332"/>
          </a:xfrm>
          <a:prstGeom prst="rect">
            <a:avLst/>
          </a:prstGeom>
          <a:noFill/>
        </p:spPr>
        <p:txBody>
          <a:bodyPr wrap="none" rtlCol="0">
            <a:spAutoFit/>
          </a:bodyPr>
          <a:lstStyle/>
          <a:p>
            <a:r>
              <a:rPr lang="en-US" dirty="0"/>
              <a:t>3: Model Mapped</a:t>
            </a:r>
            <a:endParaRPr lang="en-PK" dirty="0"/>
          </a:p>
        </p:txBody>
      </p:sp>
    </p:spTree>
    <p:extLst>
      <p:ext uri="{BB962C8B-B14F-4D97-AF65-F5344CB8AC3E}">
        <p14:creationId xmlns:p14="http://schemas.microsoft.com/office/powerpoint/2010/main" val="33536618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14460668-C0D0-6ABD-932A-82D19CDEDC1D}"/>
              </a:ext>
            </a:extLst>
          </p:cNvPr>
          <p:cNvSpPr txBox="1">
            <a:spLocks/>
          </p:cNvSpPr>
          <p:nvPr/>
        </p:nvSpPr>
        <p:spPr>
          <a:xfrm>
            <a:off x="838199" y="681037"/>
            <a:ext cx="9506447" cy="7357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Fish Details At Classification </a:t>
            </a:r>
            <a:endParaRPr lang="en-PK"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 xmlns:a16="http://schemas.microsoft.com/office/drawing/2014/main" id="{06CF762C-2E83-77B2-0885-F67B80A0C9A9}"/>
              </a:ext>
            </a:extLst>
          </p:cNvPr>
          <p:cNvSpPr txBox="1"/>
          <p:nvPr/>
        </p:nvSpPr>
        <p:spPr>
          <a:xfrm>
            <a:off x="698391" y="2015900"/>
            <a:ext cx="6663192" cy="2800767"/>
          </a:xfrm>
          <a:prstGeom prst="rect">
            <a:avLst/>
          </a:prstGeom>
          <a:noFill/>
        </p:spPr>
        <p:txBody>
          <a:bodyPr wrap="square" rtlCol="0">
            <a:spAutoFit/>
          </a:bodyPr>
          <a:lstStyle/>
          <a:p>
            <a:r>
              <a:rPr lang="en-US" sz="1600" b="0" i="0" dirty="0">
                <a:solidFill>
                  <a:srgbClr val="D1D5DB"/>
                </a:solidFill>
                <a:effectLst/>
                <a:latin typeface="Times New Roman" panose="02020603050405020304" pitchFamily="18" charset="0"/>
                <a:cs typeface="Times New Roman" panose="02020603050405020304" pitchFamily="18" charset="0"/>
              </a:rPr>
              <a:t>- Process:</a:t>
            </a:r>
          </a:p>
          <a:p>
            <a:r>
              <a:rPr lang="en-US" sz="1600" b="0" i="0" dirty="0">
                <a:solidFill>
                  <a:srgbClr val="D1D5DB"/>
                </a:solidFill>
                <a:effectLst/>
                <a:latin typeface="Times New Roman" panose="02020603050405020304" pitchFamily="18" charset="0"/>
                <a:cs typeface="Times New Roman" panose="02020603050405020304" pitchFamily="18" charset="0"/>
              </a:rPr>
              <a:t>  - Use Selenium to navigate the website and identify relevant HTML elements.</a:t>
            </a:r>
          </a:p>
          <a:p>
            <a:r>
              <a:rPr lang="en-US" sz="1600" b="0" i="0" dirty="0">
                <a:solidFill>
                  <a:srgbClr val="D1D5DB"/>
                </a:solidFill>
                <a:effectLst/>
                <a:latin typeface="Times New Roman" panose="02020603050405020304" pitchFamily="18" charset="0"/>
                <a:cs typeface="Times New Roman" panose="02020603050405020304" pitchFamily="18" charset="0"/>
              </a:rPr>
              <a:t>  - Employ </a:t>
            </a:r>
            <a:r>
              <a:rPr lang="en-US" sz="1600" b="0" i="0" dirty="0" err="1">
                <a:solidFill>
                  <a:srgbClr val="D1D5DB"/>
                </a:solidFill>
                <a:effectLst/>
                <a:latin typeface="Times New Roman" panose="02020603050405020304" pitchFamily="18" charset="0"/>
                <a:cs typeface="Times New Roman" panose="02020603050405020304" pitchFamily="18" charset="0"/>
              </a:rPr>
              <a:t>BeautifulSoup</a:t>
            </a:r>
            <a:r>
              <a:rPr lang="en-US" sz="1600" b="0" i="0" dirty="0">
                <a:solidFill>
                  <a:srgbClr val="D1D5DB"/>
                </a:solidFill>
                <a:effectLst/>
                <a:latin typeface="Times New Roman" panose="02020603050405020304" pitchFamily="18" charset="0"/>
                <a:cs typeface="Times New Roman" panose="02020603050405020304" pitchFamily="18" charset="0"/>
              </a:rPr>
              <a:t> to extract desired data from HTML content.</a:t>
            </a:r>
          </a:p>
          <a:p>
            <a:r>
              <a:rPr lang="en-US" sz="1600" b="0" i="0" dirty="0">
                <a:solidFill>
                  <a:srgbClr val="D1D5DB"/>
                </a:solidFill>
                <a:effectLst/>
                <a:latin typeface="Times New Roman" panose="02020603050405020304" pitchFamily="18" charset="0"/>
                <a:cs typeface="Times New Roman" panose="02020603050405020304" pitchFamily="18" charset="0"/>
              </a:rPr>
              <a:t>  - Clean and process extracted data for further analysis.</a:t>
            </a:r>
          </a:p>
          <a:p>
            <a:r>
              <a:rPr lang="en-US" sz="1600" b="0" i="0" dirty="0">
                <a:solidFill>
                  <a:srgbClr val="D1D5DB"/>
                </a:solidFill>
                <a:effectLst/>
                <a:latin typeface="Times New Roman" panose="02020603050405020304" pitchFamily="18" charset="0"/>
                <a:cs typeface="Times New Roman" panose="02020603050405020304" pitchFamily="18" charset="0"/>
              </a:rPr>
              <a:t>  - Adapt scraping code for website structure variations.</a:t>
            </a:r>
          </a:p>
          <a:p>
            <a:r>
              <a:rPr lang="en-US" sz="1600" b="0" i="0" dirty="0">
                <a:solidFill>
                  <a:srgbClr val="D1D5DB"/>
                </a:solidFill>
                <a:effectLst/>
                <a:latin typeface="Times New Roman" panose="02020603050405020304" pitchFamily="18" charset="0"/>
                <a:cs typeface="Times New Roman" panose="02020603050405020304" pitchFamily="18" charset="0"/>
              </a:rPr>
              <a:t>  - Ensure robustness with error handling and retries.</a:t>
            </a:r>
          </a:p>
          <a:p>
            <a:endParaRPr lang="en-US" sz="1600" b="0" i="0" dirty="0">
              <a:solidFill>
                <a:srgbClr val="D1D5DB"/>
              </a:solidFill>
              <a:effectLst/>
              <a:latin typeface="Times New Roman" panose="02020603050405020304" pitchFamily="18" charset="0"/>
              <a:cs typeface="Times New Roman" panose="02020603050405020304" pitchFamily="18" charset="0"/>
            </a:endParaRPr>
          </a:p>
          <a:p>
            <a:r>
              <a:rPr lang="en-US" sz="1600" b="0" i="0" dirty="0">
                <a:solidFill>
                  <a:srgbClr val="D1D5DB"/>
                </a:solidFill>
                <a:effectLst/>
                <a:latin typeface="Times New Roman" panose="02020603050405020304" pitchFamily="18" charset="0"/>
                <a:cs typeface="Times New Roman" panose="02020603050405020304" pitchFamily="18" charset="0"/>
              </a:rPr>
              <a:t>- Benefits:</a:t>
            </a:r>
          </a:p>
          <a:p>
            <a:r>
              <a:rPr lang="en-US" sz="1600" b="0" i="0" dirty="0">
                <a:solidFill>
                  <a:srgbClr val="D1D5DB"/>
                </a:solidFill>
                <a:effectLst/>
                <a:latin typeface="Times New Roman" panose="02020603050405020304" pitchFamily="18" charset="0"/>
                <a:cs typeface="Times New Roman" panose="02020603050405020304" pitchFamily="18" charset="0"/>
              </a:rPr>
              <a:t>  - Automate data extraction for efficiency.</a:t>
            </a:r>
          </a:p>
          <a:p>
            <a:r>
              <a:rPr lang="en-US" sz="1600" b="0" i="0" dirty="0">
                <a:solidFill>
                  <a:srgbClr val="D1D5DB"/>
                </a:solidFill>
                <a:effectLst/>
                <a:latin typeface="Times New Roman" panose="02020603050405020304" pitchFamily="18" charset="0"/>
                <a:cs typeface="Times New Roman" panose="02020603050405020304" pitchFamily="18" charset="0"/>
              </a:rPr>
              <a:t>  - Enrich datasets with additional web-sourced information.</a:t>
            </a:r>
          </a:p>
          <a:p>
            <a:r>
              <a:rPr lang="en-US" sz="1600" b="0" i="0" dirty="0">
                <a:solidFill>
                  <a:srgbClr val="D1D5DB"/>
                </a:solidFill>
                <a:effectLst/>
                <a:latin typeface="Times New Roman" panose="02020603050405020304" pitchFamily="18" charset="0"/>
                <a:cs typeface="Times New Roman" panose="02020603050405020304" pitchFamily="18" charset="0"/>
              </a:rPr>
              <a:t>  - Gain valuable insights into fish species and habitats.</a:t>
            </a:r>
          </a:p>
        </p:txBody>
      </p:sp>
      <p:pic>
        <p:nvPicPr>
          <p:cNvPr id="6" name="Picture 5">
            <a:extLst>
              <a:ext uri="{FF2B5EF4-FFF2-40B4-BE49-F238E27FC236}">
                <a16:creationId xmlns="" xmlns:a16="http://schemas.microsoft.com/office/drawing/2014/main" id="{0B98DF5A-54D9-38BA-6E93-A933F8B439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6517" y="1736681"/>
            <a:ext cx="4067092" cy="4067092"/>
          </a:xfrm>
          <a:prstGeom prst="rect">
            <a:avLst/>
          </a:prstGeom>
        </p:spPr>
      </p:pic>
      <p:sp>
        <p:nvSpPr>
          <p:cNvPr id="7" name="TextBox 6">
            <a:extLst>
              <a:ext uri="{FF2B5EF4-FFF2-40B4-BE49-F238E27FC236}">
                <a16:creationId xmlns="" xmlns:a16="http://schemas.microsoft.com/office/drawing/2014/main" id="{26E94B9D-67D7-574D-29EE-DDA24956783B}"/>
              </a:ext>
            </a:extLst>
          </p:cNvPr>
          <p:cNvSpPr txBox="1"/>
          <p:nvPr/>
        </p:nvSpPr>
        <p:spPr>
          <a:xfrm>
            <a:off x="9126108" y="3416284"/>
            <a:ext cx="1065476" cy="707886"/>
          </a:xfrm>
          <a:prstGeom prst="rect">
            <a:avLst/>
          </a:prstGeom>
          <a:solidFill>
            <a:schemeClr val="tx1"/>
          </a:solidFill>
          <a:ln>
            <a:solidFill>
              <a:schemeClr val="tx1"/>
            </a:solidFill>
          </a:ln>
        </p:spPr>
        <p:txBody>
          <a:bodyPr wrap="square" rtlCol="0">
            <a:spAutoFit/>
          </a:bodyPr>
          <a:lstStyle/>
          <a:p>
            <a:r>
              <a:rPr lang="en-US" sz="4000" dirty="0">
                <a:solidFill>
                  <a:schemeClr val="bg1"/>
                </a:solidFill>
                <a:latin typeface="Times New Roman" panose="02020603050405020304" pitchFamily="18" charset="0"/>
                <a:cs typeface="Times New Roman" panose="02020603050405020304" pitchFamily="18" charset="0"/>
              </a:rPr>
              <a:t>&amp;</a:t>
            </a:r>
            <a:endParaRPr lang="en-PK" sz="4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91432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B8FE6AA4-88C4-0392-4F13-83209B7221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339051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08AE0A8F-138A-5A11-4B92-676E032C4D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5492343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A4D7B37F-B647-5D1E-D90B-867D8F934E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350049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3C82B5C5-5446-9587-C795-2322EAC8AB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3380067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19F3EF36-59A1-0177-8E76-025E1FDCC1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Picture 6">
            <a:extLst>
              <a:ext uri="{FF2B5EF4-FFF2-40B4-BE49-F238E27FC236}">
                <a16:creationId xmlns="" xmlns:a16="http://schemas.microsoft.com/office/drawing/2014/main" id="{A2EB97E6-003F-C648-DB22-CEF1951011EF}"/>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7639974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78069A4D-8410-1B3E-0D45-0E839B9EAE9E}"/>
              </a:ext>
            </a:extLst>
          </p:cNvPr>
          <p:cNvSpPr/>
          <p:nvPr/>
        </p:nvSpPr>
        <p:spPr>
          <a:xfrm>
            <a:off x="7935403" y="1194801"/>
            <a:ext cx="3888188" cy="5341171"/>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3" name="Content Placeholder 2">
            <a:extLst>
              <a:ext uri="{FF2B5EF4-FFF2-40B4-BE49-F238E27FC236}">
                <a16:creationId xmlns="" xmlns:a16="http://schemas.microsoft.com/office/drawing/2014/main" id="{F482B875-D5CA-7A8E-73FD-41DB3517FB20}"/>
              </a:ext>
            </a:extLst>
          </p:cNvPr>
          <p:cNvSpPr>
            <a:spLocks noGrp="1"/>
          </p:cNvSpPr>
          <p:nvPr>
            <p:ph idx="1"/>
          </p:nvPr>
        </p:nvSpPr>
        <p:spPr>
          <a:xfrm>
            <a:off x="155374" y="1597534"/>
            <a:ext cx="7808181" cy="4431277"/>
          </a:xfrm>
        </p:spPr>
        <p:txBody>
          <a:bodyPr>
            <a:normAutofit fontScale="70000" lnSpcReduction="20000"/>
          </a:bodyPr>
          <a:lstStyle/>
          <a:p>
            <a:pPr marL="0" indent="0" algn="just">
              <a:buNone/>
            </a:pPr>
            <a:r>
              <a:rPr lang="en-US" sz="2000" b="0" i="1" dirty="0">
                <a:solidFill>
                  <a:srgbClr val="D1D5DB"/>
                </a:solidFill>
                <a:effectLst/>
                <a:latin typeface="Times New Roman" panose="02020603050405020304" pitchFamily="18" charset="0"/>
                <a:cs typeface="Times New Roman" panose="02020603050405020304" pitchFamily="18" charset="0"/>
              </a:rPr>
              <a:t>A language model tailored for recommending optimal methods to extract nutrients from fish.</a:t>
            </a:r>
          </a:p>
          <a:p>
            <a:pPr marL="0" indent="0" algn="just">
              <a:buNone/>
            </a:pPr>
            <a:endParaRPr lang="en-US" sz="2000" b="0" i="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Process: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Fine-tune the model on datasets related to fish nutrient extraction methods, equipment, and ingredients.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Implement user input processing to understand specific requirements and constraints.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Utilize the model to generate detailed recommendations based on user input.</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Ensure model comprehensively covers various extraction methods, equipment, and ingredients.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Address potential limitations and constraints of different extraction techniques.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Provide accurate and actionable recommendations tailored to user needs.</a:t>
            </a:r>
          </a:p>
          <a:p>
            <a:pPr marL="0" indent="0" algn="just">
              <a:buNone/>
            </a:pPr>
            <a:endParaRPr lang="en-US" sz="2000" b="0" i="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Benefits: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Improve efficiency and effectiveness of nutrient extraction processes from fish.</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Enhance decision-making by providing personalized and data-driven recommendations.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Facilitate knowledge sharing and accessibility in the field of fish nutrition and food processing.</a:t>
            </a:r>
          </a:p>
        </p:txBody>
      </p:sp>
      <p:sp>
        <p:nvSpPr>
          <p:cNvPr id="8" name="Title 1">
            <a:extLst>
              <a:ext uri="{FF2B5EF4-FFF2-40B4-BE49-F238E27FC236}">
                <a16:creationId xmlns="" xmlns:a16="http://schemas.microsoft.com/office/drawing/2014/main" id="{B1EB0C70-5644-B4D2-09CF-8AAEF2BAF2E9}"/>
              </a:ext>
            </a:extLst>
          </p:cNvPr>
          <p:cNvSpPr txBox="1">
            <a:spLocks/>
          </p:cNvSpPr>
          <p:nvPr/>
        </p:nvSpPr>
        <p:spPr>
          <a:xfrm>
            <a:off x="838199" y="459095"/>
            <a:ext cx="9999429" cy="7357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i="0" dirty="0">
                <a:solidFill>
                  <a:srgbClr val="D1D5DB"/>
                </a:solidFill>
                <a:effectLst/>
                <a:latin typeface="Times New Roman" panose="02020603050405020304" pitchFamily="18" charset="0"/>
                <a:cs typeface="Times New Roman" panose="02020603050405020304" pitchFamily="18" charset="0"/>
              </a:rPr>
              <a:t>LLM For Nutrient Extraction Procedure </a:t>
            </a:r>
            <a:endParaRPr lang="en-PK" sz="32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 xmlns:a16="http://schemas.microsoft.com/office/drawing/2014/main" id="{72769D8F-9054-56E6-2686-1007B6E0270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41189" y="1201280"/>
            <a:ext cx="1673750" cy="1673750"/>
          </a:xfrm>
          <a:prstGeom prst="rect">
            <a:avLst/>
          </a:prstGeom>
        </p:spPr>
      </p:pic>
      <p:pic>
        <p:nvPicPr>
          <p:cNvPr id="6" name="Picture 5">
            <a:extLst>
              <a:ext uri="{FF2B5EF4-FFF2-40B4-BE49-F238E27FC236}">
                <a16:creationId xmlns="" xmlns:a16="http://schemas.microsoft.com/office/drawing/2014/main" id="{DE5D0924-C7DB-A734-EE5D-B9EBFDA614C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32536" y="2875030"/>
            <a:ext cx="3691056" cy="1876287"/>
          </a:xfrm>
          <a:prstGeom prst="rect">
            <a:avLst/>
          </a:prstGeom>
        </p:spPr>
      </p:pic>
      <p:pic>
        <p:nvPicPr>
          <p:cNvPr id="11" name="Picture 10">
            <a:extLst>
              <a:ext uri="{FF2B5EF4-FFF2-40B4-BE49-F238E27FC236}">
                <a16:creationId xmlns="" xmlns:a16="http://schemas.microsoft.com/office/drawing/2014/main" id="{BF0074F6-B735-F77B-E3DF-F18F8659B7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57934" y="4674577"/>
            <a:ext cx="2440260" cy="1624892"/>
          </a:xfrm>
          <a:prstGeom prst="rect">
            <a:avLst/>
          </a:prstGeom>
        </p:spPr>
      </p:pic>
    </p:spTree>
    <p:extLst>
      <p:ext uri="{BB962C8B-B14F-4D97-AF65-F5344CB8AC3E}">
        <p14:creationId xmlns:p14="http://schemas.microsoft.com/office/powerpoint/2010/main" val="199986752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B253ED32-59E4-B3F5-59C6-C2E12A06244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8930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55EEBA-C6DD-64B8-F3A0-DE8FF1343E76}"/>
              </a:ext>
            </a:extLst>
          </p:cNvPr>
          <p:cNvSpPr>
            <a:spLocks noGrp="1"/>
          </p:cNvSpPr>
          <p:nvPr>
            <p:ph type="ctrTitle"/>
          </p:nvPr>
        </p:nvSpPr>
        <p:spPr>
          <a:xfrm>
            <a:off x="1049044" y="596469"/>
            <a:ext cx="1495373" cy="319596"/>
          </a:xfrm>
        </p:spPr>
        <p:txBody>
          <a:bodyPr>
            <a:noAutofit/>
          </a:bodyPr>
          <a:lstStyle/>
          <a:p>
            <a:r>
              <a:rPr lang="en-US" sz="2400" b="1" i="0" dirty="0">
                <a:effectLst/>
                <a:latin typeface="Times New Roman" panose="02020603050405020304" pitchFamily="18" charset="0"/>
                <a:cs typeface="Times New Roman" panose="02020603050405020304" pitchFamily="18" charset="0"/>
              </a:rPr>
              <a:t>Roadmap</a:t>
            </a:r>
            <a:endParaRPr lang="en-PK" sz="24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 xmlns:a16="http://schemas.microsoft.com/office/drawing/2014/main" id="{B9C436DF-2084-6A40-3732-575C63975327}"/>
              </a:ext>
            </a:extLst>
          </p:cNvPr>
          <p:cNvSpPr txBox="1"/>
          <p:nvPr/>
        </p:nvSpPr>
        <p:spPr>
          <a:xfrm>
            <a:off x="1049044" y="1140621"/>
            <a:ext cx="4556626" cy="5078313"/>
          </a:xfrm>
          <a:prstGeom prst="rect">
            <a:avLst/>
          </a:prstGeom>
          <a:noFill/>
        </p:spPr>
        <p:txBody>
          <a:bodyPr wrap="square" rtlCol="0">
            <a:spAutoFit/>
          </a:bodyPr>
          <a:lstStyle/>
          <a:p>
            <a:r>
              <a:rPr lang="en-US" dirty="0">
                <a:effectLst/>
              </a:rPr>
              <a:t>Introduction</a:t>
            </a:r>
          </a:p>
          <a:p>
            <a:r>
              <a:rPr lang="en-US" dirty="0">
                <a:effectLst/>
              </a:rPr>
              <a:t>Problem Statement</a:t>
            </a:r>
          </a:p>
          <a:p>
            <a:r>
              <a:rPr lang="en-US" dirty="0"/>
              <a:t>Scenario Comparison</a:t>
            </a:r>
          </a:p>
          <a:p>
            <a:r>
              <a:rPr lang="en-US" dirty="0"/>
              <a:t>Jury Feedback Form (FYP-II </a:t>
            </a:r>
            <a:r>
              <a:rPr lang="en-US" dirty="0" err="1"/>
              <a:t>Mids</a:t>
            </a:r>
            <a:r>
              <a:rPr lang="en-US" dirty="0"/>
              <a:t>)</a:t>
            </a:r>
          </a:p>
          <a:p>
            <a:r>
              <a:rPr lang="en-US" dirty="0"/>
              <a:t>Fish Dataset Collection</a:t>
            </a:r>
          </a:p>
          <a:p>
            <a:r>
              <a:rPr lang="en-US" dirty="0">
                <a:effectLst/>
              </a:rPr>
              <a:t>Fish Classification Flow Diagram</a:t>
            </a:r>
          </a:p>
          <a:p>
            <a:r>
              <a:rPr lang="en-US" dirty="0">
                <a:effectLst/>
              </a:rPr>
              <a:t>Fish Classification </a:t>
            </a:r>
            <a:r>
              <a:rPr lang="en-US" dirty="0"/>
              <a:t>Model </a:t>
            </a:r>
            <a:r>
              <a:rPr lang="en-US" dirty="0">
                <a:effectLst/>
              </a:rPr>
              <a:t>Results</a:t>
            </a:r>
          </a:p>
          <a:p>
            <a:r>
              <a:rPr lang="en-US" dirty="0"/>
              <a:t>Soil Dataset Collection</a:t>
            </a:r>
          </a:p>
          <a:p>
            <a:r>
              <a:rPr lang="en-US" dirty="0"/>
              <a:t>Soil Classification Model</a:t>
            </a:r>
          </a:p>
          <a:p>
            <a:r>
              <a:rPr lang="en-US" dirty="0">
                <a:effectLst/>
              </a:rPr>
              <a:t>Soil Classification </a:t>
            </a:r>
            <a:r>
              <a:rPr lang="en-US" dirty="0"/>
              <a:t>Model </a:t>
            </a:r>
            <a:r>
              <a:rPr lang="en-US" dirty="0">
                <a:effectLst/>
              </a:rPr>
              <a:t>Results</a:t>
            </a:r>
          </a:p>
          <a:p>
            <a:r>
              <a:rPr lang="en-US" dirty="0">
                <a:effectLst/>
              </a:rPr>
              <a:t>Soil Classification Flow Diagram</a:t>
            </a:r>
          </a:p>
          <a:p>
            <a:r>
              <a:rPr lang="en-US" dirty="0">
                <a:effectLst/>
              </a:rPr>
              <a:t>Fish to Soil (&amp; Vice Versa) Mapper</a:t>
            </a:r>
          </a:p>
          <a:p>
            <a:r>
              <a:rPr lang="en-US" dirty="0"/>
              <a:t>Fish Details At Classification</a:t>
            </a:r>
            <a:endParaRPr lang="en-US" dirty="0">
              <a:effectLst/>
            </a:endParaRPr>
          </a:p>
          <a:p>
            <a:r>
              <a:rPr lang="en-US" dirty="0">
                <a:effectLst/>
              </a:rPr>
              <a:t>LLM For Nutrient Extraction Procedure</a:t>
            </a:r>
          </a:p>
          <a:p>
            <a:r>
              <a:rPr lang="en-US" dirty="0"/>
              <a:t>Frontend (User Interface)</a:t>
            </a:r>
          </a:p>
          <a:p>
            <a:r>
              <a:rPr lang="en-US" dirty="0">
                <a:effectLst/>
              </a:rPr>
              <a:t>Contributions Towards Society</a:t>
            </a:r>
          </a:p>
          <a:p>
            <a:r>
              <a:rPr lang="en-US" dirty="0"/>
              <a:t>Documentation</a:t>
            </a:r>
          </a:p>
          <a:p>
            <a:r>
              <a:rPr lang="en-US" dirty="0">
                <a:effectLst/>
              </a:rPr>
              <a:t>Conclusion </a:t>
            </a:r>
            <a:endParaRPr lang="en-US" dirty="0"/>
          </a:p>
        </p:txBody>
      </p:sp>
      <p:pic>
        <p:nvPicPr>
          <p:cNvPr id="10" name="Picture 9">
            <a:extLst>
              <a:ext uri="{FF2B5EF4-FFF2-40B4-BE49-F238E27FC236}">
                <a16:creationId xmlns="" xmlns:a16="http://schemas.microsoft.com/office/drawing/2014/main" id="{B54B9BCD-2EFD-34EB-067F-62ED3F2C4D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5731" y="1198485"/>
            <a:ext cx="4743450" cy="4743450"/>
          </a:xfrm>
          <a:prstGeom prst="rect">
            <a:avLst/>
          </a:prstGeom>
        </p:spPr>
      </p:pic>
    </p:spTree>
    <p:extLst>
      <p:ext uri="{BB962C8B-B14F-4D97-AF65-F5344CB8AC3E}">
        <p14:creationId xmlns:p14="http://schemas.microsoft.com/office/powerpoint/2010/main" val="23491819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33077ABA-6B73-7121-8AE8-E5E94811646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69082707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21DA736D-3C4D-CC7D-AA42-E096220700A5}"/>
              </a:ext>
            </a:extLst>
          </p:cNvPr>
          <p:cNvPicPr>
            <a:picLocks noChangeAspect="1"/>
          </p:cNvPicPr>
          <p:nvPr/>
        </p:nvPicPr>
        <p:blipFill rotWithShape="1">
          <a:blip r:embed="rId2"/>
          <a:srcRect b="19652"/>
          <a:stretch/>
        </p:blipFill>
        <p:spPr>
          <a:xfrm>
            <a:off x="0" y="0"/>
            <a:ext cx="12192000" cy="5510254"/>
          </a:xfrm>
          <a:prstGeom prst="rect">
            <a:avLst/>
          </a:prstGeom>
        </p:spPr>
      </p:pic>
      <p:pic>
        <p:nvPicPr>
          <p:cNvPr id="7" name="Picture 6">
            <a:extLst>
              <a:ext uri="{FF2B5EF4-FFF2-40B4-BE49-F238E27FC236}">
                <a16:creationId xmlns="" xmlns:a16="http://schemas.microsoft.com/office/drawing/2014/main" id="{E171B4B4-BCA6-6CAE-1897-ED9D56B4F06E}"/>
              </a:ext>
            </a:extLst>
          </p:cNvPr>
          <p:cNvPicPr>
            <a:picLocks noChangeAspect="1"/>
          </p:cNvPicPr>
          <p:nvPr/>
        </p:nvPicPr>
        <p:blipFill rotWithShape="1">
          <a:blip r:embed="rId2"/>
          <a:srcRect t="60696" b="19652"/>
          <a:stretch/>
        </p:blipFill>
        <p:spPr>
          <a:xfrm>
            <a:off x="0" y="5510252"/>
            <a:ext cx="12192000" cy="1347747"/>
          </a:xfrm>
          <a:prstGeom prst="rect">
            <a:avLst/>
          </a:prstGeom>
        </p:spPr>
      </p:pic>
      <p:sp>
        <p:nvSpPr>
          <p:cNvPr id="6" name="Rectangle 5">
            <a:extLst>
              <a:ext uri="{FF2B5EF4-FFF2-40B4-BE49-F238E27FC236}">
                <a16:creationId xmlns="" xmlns:a16="http://schemas.microsoft.com/office/drawing/2014/main" id="{346D9D50-638C-7888-3E4E-59364E9208B3}"/>
              </a:ext>
            </a:extLst>
          </p:cNvPr>
          <p:cNvSpPr/>
          <p:nvPr/>
        </p:nvSpPr>
        <p:spPr>
          <a:xfrm>
            <a:off x="406841" y="5375082"/>
            <a:ext cx="11567823" cy="1482916"/>
          </a:xfrm>
          <a:prstGeom prst="rect">
            <a:avLst/>
          </a:prstGeom>
          <a:solidFill>
            <a:srgbClr val="3838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220750638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25BFFFA9-7804-E17D-5810-F6843383B87F}"/>
              </a:ext>
            </a:extLst>
          </p:cNvPr>
          <p:cNvSpPr txBox="1">
            <a:spLocks/>
          </p:cNvSpPr>
          <p:nvPr/>
        </p:nvSpPr>
        <p:spPr>
          <a:xfrm>
            <a:off x="838200" y="459095"/>
            <a:ext cx="6813884" cy="7357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Frontend (User Interface)</a:t>
            </a:r>
            <a:endParaRPr lang="en-PK"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7365" y="1526875"/>
            <a:ext cx="2088941" cy="4528868"/>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20270" y="1526875"/>
            <a:ext cx="2088941" cy="4528868"/>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03175" y="1526875"/>
            <a:ext cx="2090327" cy="4531874"/>
          </a:xfrm>
          <a:prstGeom prst="rect">
            <a:avLst/>
          </a:prstGeom>
        </p:spPr>
      </p:pic>
      <p:pic>
        <p:nvPicPr>
          <p:cNvPr id="7" name="Picture 6"/>
          <p:cNvPicPr>
            <a:picLocks noChangeAspect="1"/>
          </p:cNvPicPr>
          <p:nvPr/>
        </p:nvPicPr>
        <p:blipFill>
          <a:blip r:embed="rId5" cstate="print">
            <a:biLevel thresh="50000"/>
            <a:extLst>
              <a:ext uri="{BEBA8EAE-BF5A-486C-A8C5-ECC9F3942E4B}">
                <a14:imgProps xmlns:a14="http://schemas.microsoft.com/office/drawing/2010/main">
                  <a14:imgLayer r:embed="rId6">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8786080" y="1526875"/>
            <a:ext cx="2090327" cy="4531874"/>
          </a:xfrm>
          <a:prstGeom prst="rect">
            <a:avLst/>
          </a:prstGeom>
        </p:spPr>
      </p:pic>
      <p:pic>
        <p:nvPicPr>
          <p:cNvPr id="6" name="Pictur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86080" y="1526875"/>
            <a:ext cx="2091713" cy="4528868"/>
          </a:xfrm>
          <a:prstGeom prst="rect">
            <a:avLst/>
          </a:prstGeom>
        </p:spPr>
      </p:pic>
    </p:spTree>
    <p:extLst>
      <p:ext uri="{BB962C8B-B14F-4D97-AF65-F5344CB8AC3E}">
        <p14:creationId xmlns:p14="http://schemas.microsoft.com/office/powerpoint/2010/main" val="29891756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B10A296A-91A6-93B8-6611-821A94202F69}"/>
              </a:ext>
            </a:extLst>
          </p:cNvPr>
          <p:cNvSpPr>
            <a:spLocks noGrp="1"/>
          </p:cNvSpPr>
          <p:nvPr>
            <p:ph idx="1"/>
          </p:nvPr>
        </p:nvSpPr>
        <p:spPr>
          <a:xfrm>
            <a:off x="838200" y="1825626"/>
            <a:ext cx="5667796" cy="3620314"/>
          </a:xfrm>
        </p:spPr>
        <p:txBody>
          <a:bodyPr>
            <a:normAutofit fontScale="92500" lnSpcReduction="20000"/>
          </a:bodyPr>
          <a:lstStyle/>
          <a:p>
            <a:pPr algn="just"/>
            <a:r>
              <a:rPr lang="en-US" sz="2000" b="1" dirty="0">
                <a:latin typeface="Times New Roman" panose="02020603050405020304" pitchFamily="18" charset="0"/>
                <a:cs typeface="Times New Roman" panose="02020603050405020304" pitchFamily="18" charset="0"/>
              </a:rPr>
              <a:t>Increased Crop Yields: </a:t>
            </a:r>
            <a:r>
              <a:rPr lang="en-US" sz="2000" dirty="0">
                <a:latin typeface="Times New Roman" panose="02020603050405020304" pitchFamily="18" charset="0"/>
                <a:cs typeface="Times New Roman" panose="02020603050405020304" pitchFamily="18" charset="0"/>
              </a:rPr>
              <a:t>The system will have the ability to recommend the most compatible and protein-rich fish species for soil enrichment, leading to soil fertility improvement. This, in turn, enhances crop yields, ensuring food security and economic stability for local communities.</a:t>
            </a:r>
          </a:p>
          <a:p>
            <a:pPr algn="just"/>
            <a:r>
              <a:rPr lang="en-US" sz="2000" b="1" dirty="0">
                <a:latin typeface="Times New Roman" panose="02020603050405020304" pitchFamily="18" charset="0"/>
                <a:cs typeface="Times New Roman" panose="02020603050405020304" pitchFamily="18" charset="0"/>
              </a:rPr>
              <a:t>Technology Adoption: </a:t>
            </a:r>
            <a:r>
              <a:rPr lang="en-US" sz="2000" dirty="0">
                <a:latin typeface="Times New Roman" panose="02020603050405020304" pitchFamily="18" charset="0"/>
                <a:cs typeface="Times New Roman" panose="02020603050405020304" pitchFamily="18" charset="0"/>
              </a:rPr>
              <a:t>Our application encourages the adoption of advanced technologies in agriculture and aquaculture, fostering digital literacy and technology-driven innovation in rural areas.</a:t>
            </a:r>
          </a:p>
          <a:p>
            <a:pPr algn="just"/>
            <a:r>
              <a:rPr lang="en-US" sz="2000" b="1" dirty="0">
                <a:latin typeface="Times New Roman" panose="02020603050405020304" pitchFamily="18" charset="0"/>
                <a:cs typeface="Times New Roman" panose="02020603050405020304" pitchFamily="18" charset="0"/>
              </a:rPr>
              <a:t>Data Collaboration: </a:t>
            </a:r>
            <a:r>
              <a:rPr lang="en-US" sz="2000" dirty="0">
                <a:latin typeface="Times New Roman" panose="02020603050405020304" pitchFamily="18" charset="0"/>
                <a:cs typeface="Times New Roman" panose="02020603050405020304" pitchFamily="18" charset="0"/>
              </a:rPr>
              <a:t>Aabi Zaraat.ai encourages collaboration with local communities and researchers to enhance and expand datasets related to fish species, soil types, and soil health monitoring. This collaborative approach benefits the broader research and aquacultural and agricultural community.</a:t>
            </a:r>
            <a:endParaRPr lang="en-PK" sz="2000" dirty="0">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 xmlns:a16="http://schemas.microsoft.com/office/drawing/2014/main" id="{8EFF39B3-B8AB-B808-020D-EEC0F9F92054}"/>
              </a:ext>
            </a:extLst>
          </p:cNvPr>
          <p:cNvSpPr txBox="1">
            <a:spLocks/>
          </p:cNvSpPr>
          <p:nvPr/>
        </p:nvSpPr>
        <p:spPr>
          <a:xfrm>
            <a:off x="838200" y="459095"/>
            <a:ext cx="6813884" cy="735706"/>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Work Contribution To Society</a:t>
            </a:r>
            <a:endParaRPr lang="en-PK"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 xmlns:a16="http://schemas.microsoft.com/office/drawing/2014/main" id="{E1C43774-E9CB-49FE-7DA3-C82A7CC8721E}"/>
              </a:ext>
            </a:extLst>
          </p:cNvPr>
          <p:cNvPicPr>
            <a:picLocks noChangeAspect="1"/>
          </p:cNvPicPr>
          <p:nvPr/>
        </p:nvPicPr>
        <p:blipFill rotWithShape="1">
          <a:blip r:embed="rId2"/>
          <a:srcRect l="33000" t="11852" r="32760" b="4231"/>
          <a:stretch/>
        </p:blipFill>
        <p:spPr>
          <a:xfrm>
            <a:off x="7386760" y="758358"/>
            <a:ext cx="4174435" cy="5754849"/>
          </a:xfrm>
          <a:prstGeom prst="rect">
            <a:avLst/>
          </a:prstGeom>
        </p:spPr>
      </p:pic>
    </p:spTree>
    <p:extLst>
      <p:ext uri="{BB962C8B-B14F-4D97-AF65-F5344CB8AC3E}">
        <p14:creationId xmlns:p14="http://schemas.microsoft.com/office/powerpoint/2010/main" val="268040451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698797FB-0D4D-400E-BC7D-C7E365BE8F67}"/>
              </a:ext>
            </a:extLst>
          </p:cNvPr>
          <p:cNvSpPr txBox="1">
            <a:spLocks/>
          </p:cNvSpPr>
          <p:nvPr/>
        </p:nvSpPr>
        <p:spPr>
          <a:xfrm>
            <a:off x="838200" y="357612"/>
            <a:ext cx="5731276" cy="7357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Documentation</a:t>
            </a:r>
            <a:endParaRPr lang="en-PK"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 xmlns:a16="http://schemas.microsoft.com/office/drawing/2014/main" id="{1AD108A6-3CA2-920F-049E-E64E4C9F0B14}"/>
              </a:ext>
            </a:extLst>
          </p:cNvPr>
          <p:cNvSpPr>
            <a:spLocks noGrp="1"/>
          </p:cNvSpPr>
          <p:nvPr>
            <p:ph idx="1"/>
          </p:nvPr>
        </p:nvSpPr>
        <p:spPr>
          <a:xfrm>
            <a:off x="838200" y="1186030"/>
            <a:ext cx="6839139" cy="4485938"/>
          </a:xfrm>
        </p:spPr>
        <p:txBody>
          <a:bodyPr>
            <a:normAutofit fontScale="70000" lnSpcReduction="20000"/>
          </a:bodyPr>
          <a:lstStyle/>
          <a:p>
            <a:pPr marL="0" indent="0" algn="just">
              <a:buNone/>
            </a:pPr>
            <a:r>
              <a:rPr lang="en-US" sz="2000" b="1" i="1" u="sng" dirty="0">
                <a:solidFill>
                  <a:srgbClr val="D1D5DB"/>
                </a:solidFill>
                <a:effectLst/>
                <a:latin typeface="Times New Roman" panose="02020603050405020304" pitchFamily="18" charset="0"/>
                <a:cs typeface="Times New Roman" panose="02020603050405020304" pitchFamily="18" charset="0"/>
              </a:rPr>
              <a:t>Literature Review:</a:t>
            </a:r>
          </a:p>
          <a:p>
            <a:pPr marL="0" indent="0" algn="just">
              <a:buNone/>
            </a:pPr>
            <a:endParaRPr lang="en-US" sz="2000" b="1" i="1" u="sng"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a:t>
            </a:r>
            <a:r>
              <a:rPr lang="en-US" sz="2000" b="0" i="1" dirty="0">
                <a:solidFill>
                  <a:srgbClr val="D1D5DB"/>
                </a:solidFill>
                <a:effectLst/>
                <a:latin typeface="Times New Roman" panose="02020603050405020304" pitchFamily="18" charset="0"/>
                <a:cs typeface="Times New Roman" panose="02020603050405020304" pitchFamily="18" charset="0"/>
              </a:rPr>
              <a:t>In-Depth Exploration:</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Conducted an exhaustive review of existing literature to comprehend the nuances of fish and soil classification.</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Delved into scholarly articles, research papers, and publications relevant to the agricultural and aquaculture domains.</a:t>
            </a:r>
          </a:p>
          <a:p>
            <a:pPr marL="0" indent="0" algn="just">
              <a:buNone/>
            </a:pPr>
            <a:endParaRPr lang="en-US" sz="2000" b="0" i="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a:t>
            </a:r>
            <a:r>
              <a:rPr lang="en-US" sz="2000" b="0" i="1" dirty="0">
                <a:solidFill>
                  <a:srgbClr val="D1D5DB"/>
                </a:solidFill>
                <a:effectLst/>
                <a:latin typeface="Times New Roman" panose="02020603050405020304" pitchFamily="18" charset="0"/>
                <a:cs typeface="Times New Roman" panose="02020603050405020304" pitchFamily="18" charset="0"/>
              </a:rPr>
              <a:t>Identified Research Gaps: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Systematically identified gaps and areas lacking comprehensive exploration within the chosen research domain.</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Strategically positioned the project to contribute novel insights and methodologies.</a:t>
            </a:r>
          </a:p>
          <a:p>
            <a:pPr marL="0" indent="0" algn="just">
              <a:buNone/>
            </a:pPr>
            <a:endParaRPr lang="en-US" sz="2000" b="0" i="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a:t>
            </a:r>
            <a:r>
              <a:rPr lang="en-US" sz="2000" b="0" i="1" dirty="0">
                <a:solidFill>
                  <a:srgbClr val="D1D5DB"/>
                </a:solidFill>
                <a:effectLst/>
                <a:latin typeface="Times New Roman" panose="02020603050405020304" pitchFamily="18" charset="0"/>
                <a:cs typeface="Times New Roman" panose="02020603050405020304" pitchFamily="18" charset="0"/>
              </a:rPr>
              <a:t>Technological Landscape:</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Explored the current technological landscape in the field of agricultural data analysis and AI-driven recommendation systems.</a:t>
            </a:r>
          </a:p>
          <a:p>
            <a:pPr marL="0" indent="0" algn="just">
              <a:buNone/>
            </a:pPr>
            <a:r>
              <a:rPr lang="en-US" sz="2000" b="0" i="0" dirty="0">
                <a:solidFill>
                  <a:srgbClr val="D1D5DB"/>
                </a:solidFill>
                <a:effectLst/>
                <a:latin typeface="Times New Roman" panose="02020603050405020304" pitchFamily="18" charset="0"/>
                <a:cs typeface="Times New Roman" panose="02020603050405020304" pitchFamily="18" charset="0"/>
              </a:rPr>
              <a:t>  - Integrated contemporary technological advancements into the project's conceptual framework.</a:t>
            </a:r>
          </a:p>
          <a:p>
            <a:pPr marL="0" indent="0" algn="just">
              <a:buNone/>
            </a:pPr>
            <a:endParaRPr lang="en-US" sz="2000" b="0" i="0" dirty="0">
              <a:solidFill>
                <a:srgbClr val="D1D5DB"/>
              </a:solidFill>
              <a:effectLst/>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 xmlns:a16="http://schemas.microsoft.com/office/drawing/2014/main" id="{032FEA20-33F2-1795-E18C-4C5494098AC1}"/>
              </a:ext>
            </a:extLst>
          </p:cNvPr>
          <p:cNvPicPr>
            <a:picLocks noChangeAspect="1"/>
          </p:cNvPicPr>
          <p:nvPr/>
        </p:nvPicPr>
        <p:blipFill rotWithShape="1">
          <a:blip r:embed="rId2"/>
          <a:srcRect l="27475" t="22574" r="30643" b="26073"/>
          <a:stretch/>
        </p:blipFill>
        <p:spPr>
          <a:xfrm>
            <a:off x="8039476" y="2125300"/>
            <a:ext cx="3780393" cy="2607399"/>
          </a:xfrm>
          <a:prstGeom prst="rect">
            <a:avLst/>
          </a:prstGeom>
        </p:spPr>
      </p:pic>
    </p:spTree>
    <p:extLst>
      <p:ext uri="{BB962C8B-B14F-4D97-AF65-F5344CB8AC3E}">
        <p14:creationId xmlns:p14="http://schemas.microsoft.com/office/powerpoint/2010/main" val="319408281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698797FB-0D4D-400E-BC7D-C7E365BE8F67}"/>
              </a:ext>
            </a:extLst>
          </p:cNvPr>
          <p:cNvSpPr txBox="1">
            <a:spLocks/>
          </p:cNvSpPr>
          <p:nvPr/>
        </p:nvSpPr>
        <p:spPr>
          <a:xfrm>
            <a:off x="838200" y="357612"/>
            <a:ext cx="5731276" cy="735706"/>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Documentation Continued</a:t>
            </a:r>
            <a:endParaRPr lang="en-PK"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 xmlns:a16="http://schemas.microsoft.com/office/drawing/2014/main" id="{1AD108A6-3CA2-920F-049E-E64E4C9F0B14}"/>
              </a:ext>
            </a:extLst>
          </p:cNvPr>
          <p:cNvSpPr>
            <a:spLocks noGrp="1"/>
          </p:cNvSpPr>
          <p:nvPr>
            <p:ph idx="1"/>
          </p:nvPr>
        </p:nvSpPr>
        <p:spPr>
          <a:xfrm>
            <a:off x="838200" y="1267510"/>
            <a:ext cx="6739550" cy="5024648"/>
          </a:xfrm>
        </p:spPr>
        <p:txBody>
          <a:bodyPr>
            <a:normAutofit fontScale="77500" lnSpcReduction="20000"/>
          </a:bodyPr>
          <a:lstStyle/>
          <a:p>
            <a:pPr marL="0" indent="0" algn="just">
              <a:buNone/>
            </a:pPr>
            <a:r>
              <a:rPr lang="en-US" sz="2000" b="1" i="1" u="sng" dirty="0">
                <a:solidFill>
                  <a:srgbClr val="D1D5DB"/>
                </a:solidFill>
                <a:effectLst/>
                <a:latin typeface="Times New Roman" panose="02020603050405020304" pitchFamily="18" charset="0"/>
                <a:cs typeface="Times New Roman" panose="02020603050405020304" pitchFamily="18" charset="0"/>
              </a:rPr>
              <a:t>Baseline SRS and SDS:</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Functional Requirements (SRS):</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Clear definition of core application functionalities.</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Specifications for fish and soil classification, mapper, and user interactions.</a:t>
            </a:r>
          </a:p>
          <a:p>
            <a:pPr marL="0" indent="0" algn="just">
              <a:buNone/>
            </a:pPr>
            <a:endParaRPr lang="en-US" sz="200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System Architecture (SDS):</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Overview of the system architecture, emphasizing module interactions.</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Database design for efficient storage and retrieval of data.</a:t>
            </a:r>
          </a:p>
          <a:p>
            <a:pPr marL="0" indent="0" algn="just">
              <a:buNone/>
            </a:pPr>
            <a:endParaRPr lang="en-US" sz="200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User Interface (SDS):</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Design principles for a user-friendly interface.</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Intuitive navigation and presentation of information.</a:t>
            </a:r>
          </a:p>
          <a:p>
            <a:pPr marL="0" indent="0" algn="just">
              <a:buNone/>
            </a:pPr>
            <a:endParaRPr lang="en-US" sz="200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Algorithmic Approach (SDS):</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Visualization of algorithms for fish and soil classification.</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Decision-making process of the recommendation system.</a:t>
            </a:r>
          </a:p>
        </p:txBody>
      </p:sp>
      <p:pic>
        <p:nvPicPr>
          <p:cNvPr id="3" name="Picture 2">
            <a:extLst>
              <a:ext uri="{FF2B5EF4-FFF2-40B4-BE49-F238E27FC236}">
                <a16:creationId xmlns="" xmlns:a16="http://schemas.microsoft.com/office/drawing/2014/main" id="{22938C47-F12F-E52E-51D3-2095152536DE}"/>
              </a:ext>
            </a:extLst>
          </p:cNvPr>
          <p:cNvPicPr>
            <a:picLocks noChangeAspect="1"/>
          </p:cNvPicPr>
          <p:nvPr/>
        </p:nvPicPr>
        <p:blipFill rotWithShape="1">
          <a:blip r:embed="rId2"/>
          <a:srcRect l="31708" t="29043" r="34282" b="17294"/>
          <a:stretch/>
        </p:blipFill>
        <p:spPr>
          <a:xfrm>
            <a:off x="8045513" y="0"/>
            <a:ext cx="4146487" cy="3429000"/>
          </a:xfrm>
          <a:prstGeom prst="rect">
            <a:avLst/>
          </a:prstGeom>
        </p:spPr>
      </p:pic>
      <p:pic>
        <p:nvPicPr>
          <p:cNvPr id="8" name="Picture 7">
            <a:extLst>
              <a:ext uri="{FF2B5EF4-FFF2-40B4-BE49-F238E27FC236}">
                <a16:creationId xmlns="" xmlns:a16="http://schemas.microsoft.com/office/drawing/2014/main" id="{7422BDED-3EB3-B1F4-0C75-ACF721BD9684}"/>
              </a:ext>
            </a:extLst>
          </p:cNvPr>
          <p:cNvPicPr>
            <a:picLocks noChangeAspect="1"/>
          </p:cNvPicPr>
          <p:nvPr/>
        </p:nvPicPr>
        <p:blipFill rotWithShape="1">
          <a:blip r:embed="rId3"/>
          <a:srcRect l="32302" t="17294" r="34728" b="30957"/>
          <a:stretch/>
        </p:blipFill>
        <p:spPr>
          <a:xfrm>
            <a:off x="8045513" y="3429001"/>
            <a:ext cx="4146487" cy="3429000"/>
          </a:xfrm>
          <a:prstGeom prst="rect">
            <a:avLst/>
          </a:prstGeom>
        </p:spPr>
      </p:pic>
      <p:pic>
        <p:nvPicPr>
          <p:cNvPr id="9" name="Picture 8">
            <a:extLst>
              <a:ext uri="{FF2B5EF4-FFF2-40B4-BE49-F238E27FC236}">
                <a16:creationId xmlns="" xmlns:a16="http://schemas.microsoft.com/office/drawing/2014/main" id="{2AAF5822-85F7-F547-798E-539653211783}"/>
              </a:ext>
            </a:extLst>
          </p:cNvPr>
          <p:cNvPicPr>
            <a:picLocks noChangeAspect="1"/>
          </p:cNvPicPr>
          <p:nvPr/>
        </p:nvPicPr>
        <p:blipFill rotWithShape="1">
          <a:blip r:embed="rId3"/>
          <a:srcRect l="32302" t="17293" r="34728" b="54375"/>
          <a:stretch/>
        </p:blipFill>
        <p:spPr>
          <a:xfrm>
            <a:off x="8045513" y="0"/>
            <a:ext cx="4146487" cy="1620570"/>
          </a:xfrm>
          <a:prstGeom prst="rect">
            <a:avLst/>
          </a:prstGeom>
        </p:spPr>
      </p:pic>
      <mc:AlternateContent xmlns:mc="http://schemas.openxmlformats.org/markup-compatibility/2006" xmlns:p14="http://schemas.microsoft.com/office/powerpoint/2010/main">
        <mc:Choice Requires="p14">
          <p:contentPart p14:bwMode="auto" r:id="rId4">
            <p14:nvContentPartPr>
              <p14:cNvPr id="13" name="Ink 12">
                <a:extLst>
                  <a:ext uri="{FF2B5EF4-FFF2-40B4-BE49-F238E27FC236}">
                    <a16:creationId xmlns="" xmlns:a16="http://schemas.microsoft.com/office/drawing/2014/main" id="{F4FA5774-F9D7-54BD-B0A1-4FE40CE81041}"/>
                  </a:ext>
                </a:extLst>
              </p14:cNvPr>
              <p14:cNvContentPartPr/>
              <p14:nvPr/>
            </p14:nvContentPartPr>
            <p14:xfrm>
              <a:off x="8542183" y="125857"/>
              <a:ext cx="3129840" cy="768600"/>
            </p14:xfrm>
          </p:contentPart>
        </mc:Choice>
        <mc:Fallback xmlns="">
          <p:pic>
            <p:nvPicPr>
              <p:cNvPr id="13" name="Ink 12">
                <a:extLst>
                  <a:ext uri="{FF2B5EF4-FFF2-40B4-BE49-F238E27FC236}">
                    <a16:creationId xmlns:a16="http://schemas.microsoft.com/office/drawing/2014/main" id="{F4FA5774-F9D7-54BD-B0A1-4FE40CE81041}"/>
                  </a:ext>
                </a:extLst>
              </p:cNvPr>
              <p:cNvPicPr/>
              <p:nvPr/>
            </p:nvPicPr>
            <p:blipFill>
              <a:blip r:embed="rId5"/>
              <a:stretch>
                <a:fillRect/>
              </a:stretch>
            </p:blipFill>
            <p:spPr>
              <a:xfrm>
                <a:off x="8479183" y="63217"/>
                <a:ext cx="3255480" cy="894240"/>
              </a:xfrm>
              <a:prstGeom prst="rect">
                <a:avLst/>
              </a:prstGeom>
            </p:spPr>
          </p:pic>
        </mc:Fallback>
      </mc:AlternateContent>
      <p:pic>
        <p:nvPicPr>
          <p:cNvPr id="12" name="Picture 11">
            <a:extLst>
              <a:ext uri="{FF2B5EF4-FFF2-40B4-BE49-F238E27FC236}">
                <a16:creationId xmlns="" xmlns:a16="http://schemas.microsoft.com/office/drawing/2014/main" id="{C18489F7-7DCB-7F46-3082-F776522831CC}"/>
              </a:ext>
            </a:extLst>
          </p:cNvPr>
          <p:cNvPicPr>
            <a:picLocks noChangeAspect="1"/>
          </p:cNvPicPr>
          <p:nvPr/>
        </p:nvPicPr>
        <p:blipFill rotWithShape="1">
          <a:blip r:embed="rId6"/>
          <a:srcRect l="37425" t="18350" r="39778" b="55248"/>
          <a:stretch/>
        </p:blipFill>
        <p:spPr>
          <a:xfrm>
            <a:off x="8729049" y="-1"/>
            <a:ext cx="2779414" cy="1609681"/>
          </a:xfrm>
          <a:prstGeom prst="rect">
            <a:avLst/>
          </a:prstGeom>
        </p:spPr>
      </p:pic>
    </p:spTree>
    <p:extLst>
      <p:ext uri="{BB962C8B-B14F-4D97-AF65-F5344CB8AC3E}">
        <p14:creationId xmlns:p14="http://schemas.microsoft.com/office/powerpoint/2010/main" val="257465662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9644BCC3-679C-7B2A-8AE9-F6F56A6D1DFC}"/>
              </a:ext>
            </a:extLst>
          </p:cNvPr>
          <p:cNvSpPr txBox="1">
            <a:spLocks/>
          </p:cNvSpPr>
          <p:nvPr/>
        </p:nvSpPr>
        <p:spPr>
          <a:xfrm>
            <a:off x="838200" y="357612"/>
            <a:ext cx="5731276" cy="735706"/>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Documentation Continued</a:t>
            </a:r>
            <a:endParaRPr lang="en-PK"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 xmlns:a16="http://schemas.microsoft.com/office/drawing/2014/main" id="{A82C20E5-198C-78F9-6DD6-D57670089484}"/>
              </a:ext>
            </a:extLst>
          </p:cNvPr>
          <p:cNvPicPr>
            <a:picLocks noChangeAspect="1"/>
          </p:cNvPicPr>
          <p:nvPr/>
        </p:nvPicPr>
        <p:blipFill rotWithShape="1">
          <a:blip r:embed="rId2"/>
          <a:srcRect l="29406" t="15942" r="32425" b="7986"/>
          <a:stretch/>
        </p:blipFill>
        <p:spPr>
          <a:xfrm>
            <a:off x="7171315" y="1093318"/>
            <a:ext cx="4653481" cy="5216947"/>
          </a:xfrm>
          <a:prstGeom prst="rect">
            <a:avLst/>
          </a:prstGeom>
        </p:spPr>
      </p:pic>
      <p:sp>
        <p:nvSpPr>
          <p:cNvPr id="7" name="Content Placeholder 2">
            <a:extLst>
              <a:ext uri="{FF2B5EF4-FFF2-40B4-BE49-F238E27FC236}">
                <a16:creationId xmlns="" xmlns:a16="http://schemas.microsoft.com/office/drawing/2014/main" id="{B48332FC-4AC5-F919-D5AD-579249A5CD36}"/>
              </a:ext>
            </a:extLst>
          </p:cNvPr>
          <p:cNvSpPr>
            <a:spLocks noGrp="1"/>
          </p:cNvSpPr>
          <p:nvPr>
            <p:ph idx="1"/>
          </p:nvPr>
        </p:nvSpPr>
        <p:spPr>
          <a:xfrm>
            <a:off x="855122" y="1220906"/>
            <a:ext cx="6015273" cy="4961769"/>
          </a:xfrm>
        </p:spPr>
        <p:txBody>
          <a:bodyPr>
            <a:normAutofit fontScale="85000" lnSpcReduction="20000"/>
          </a:bodyPr>
          <a:lstStyle/>
          <a:p>
            <a:pPr marL="0" indent="0" algn="just">
              <a:buNone/>
            </a:pPr>
            <a:r>
              <a:rPr lang="en-US" sz="2000" b="1" i="1" u="sng" dirty="0">
                <a:solidFill>
                  <a:srgbClr val="D1D5DB"/>
                </a:solidFill>
                <a:effectLst/>
                <a:latin typeface="Times New Roman" panose="02020603050405020304" pitchFamily="18" charset="0"/>
                <a:cs typeface="Times New Roman" panose="02020603050405020304" pitchFamily="18" charset="0"/>
              </a:rPr>
              <a:t>IEEE Paper: Brief Highlights</a:t>
            </a:r>
          </a:p>
          <a:p>
            <a:pPr marL="0" indent="0" algn="just">
              <a:buNone/>
            </a:pPr>
            <a:endParaRPr lang="en-US" sz="200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a:t>
            </a:r>
            <a:r>
              <a:rPr lang="en-US" sz="2000" i="1" dirty="0">
                <a:solidFill>
                  <a:srgbClr val="D1D5DB"/>
                </a:solidFill>
                <a:effectLst/>
                <a:latin typeface="Times New Roman" panose="02020603050405020304" pitchFamily="18" charset="0"/>
                <a:cs typeface="Times New Roman" panose="02020603050405020304" pitchFamily="18" charset="0"/>
              </a:rPr>
              <a:t>Structure and Format:</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Adherence to IEEE format requirements for research papers.</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Proper organization with sections like Introduction, Methods, Results, and Conclusion.</a:t>
            </a:r>
          </a:p>
          <a:p>
            <a:pPr marL="0" indent="0" algn="just">
              <a:buNone/>
            </a:pPr>
            <a:endParaRPr lang="en-US" sz="200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a:t>
            </a:r>
            <a:r>
              <a:rPr lang="en-US" sz="2000" i="1" dirty="0">
                <a:solidFill>
                  <a:srgbClr val="D1D5DB"/>
                </a:solidFill>
                <a:effectLst/>
                <a:latin typeface="Times New Roman" panose="02020603050405020304" pitchFamily="18" charset="0"/>
                <a:cs typeface="Times New Roman" panose="02020603050405020304" pitchFamily="18" charset="0"/>
              </a:rPr>
              <a:t>Methodology:</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Detailed explanation of the methodologies employed in the research.</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Rigorous application of IEEE citation style for accurate referencing.</a:t>
            </a:r>
          </a:p>
          <a:p>
            <a:pPr marL="0" indent="0" algn="just">
              <a:buNone/>
            </a:pPr>
            <a:endParaRPr lang="en-US" sz="200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a:t>
            </a:r>
            <a:r>
              <a:rPr lang="en-US" sz="2000" i="1" dirty="0">
                <a:solidFill>
                  <a:srgbClr val="D1D5DB"/>
                </a:solidFill>
                <a:effectLst/>
                <a:latin typeface="Times New Roman" panose="02020603050405020304" pitchFamily="18" charset="0"/>
                <a:cs typeface="Times New Roman" panose="02020603050405020304" pitchFamily="18" charset="0"/>
              </a:rPr>
              <a:t>Results and Discussion:</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Presentation of results through figures, graphs, and tables.</a:t>
            </a:r>
          </a:p>
          <a:p>
            <a:pPr marL="0" indent="0" algn="just">
              <a:buNone/>
            </a:pPr>
            <a:r>
              <a:rPr lang="en-US" sz="2000" dirty="0">
                <a:solidFill>
                  <a:srgbClr val="D1D5DB"/>
                </a:solidFill>
                <a:effectLst/>
                <a:latin typeface="Times New Roman" panose="02020603050405020304" pitchFamily="18" charset="0"/>
                <a:cs typeface="Times New Roman" panose="02020603050405020304" pitchFamily="18" charset="0"/>
              </a:rPr>
              <a:t>  - Insightful discussion on the implications and significance of the findings.</a:t>
            </a:r>
          </a:p>
          <a:p>
            <a:pPr marL="0" indent="0" algn="just">
              <a:buNone/>
            </a:pPr>
            <a:endParaRPr lang="en-US" sz="2000" dirty="0">
              <a:solidFill>
                <a:srgbClr val="D1D5DB"/>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492642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43EB450-7CE7-EE45-5C12-48032313AC16}"/>
              </a:ext>
            </a:extLst>
          </p:cNvPr>
          <p:cNvSpPr>
            <a:spLocks noGrp="1"/>
          </p:cNvSpPr>
          <p:nvPr>
            <p:ph idx="1"/>
          </p:nvPr>
        </p:nvSpPr>
        <p:spPr>
          <a:xfrm>
            <a:off x="838200" y="1825625"/>
            <a:ext cx="6575474" cy="1438080"/>
          </a:xfrm>
        </p:spPr>
        <p:txBody>
          <a:bodyPr>
            <a:normAutofit/>
          </a:bodyPr>
          <a:lstStyle/>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Potential areas for further research include real-time environmental data integration for soil health monitoring.</a:t>
            </a:r>
          </a:p>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Expanding the fish health assessment capabilities and acquiring a suitable dataset for fish health analysis.</a:t>
            </a:r>
          </a:p>
          <a:p>
            <a:pPr marL="0" indent="0" algn="just">
              <a:buNone/>
            </a:pPr>
            <a:endParaRPr lang="en-PK" sz="2000" dirty="0">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 xmlns:a16="http://schemas.microsoft.com/office/drawing/2014/main" id="{BEFDF7AC-2DA7-DFA5-AC55-A80FA35FE1C6}"/>
              </a:ext>
            </a:extLst>
          </p:cNvPr>
          <p:cNvSpPr txBox="1">
            <a:spLocks/>
          </p:cNvSpPr>
          <p:nvPr/>
        </p:nvSpPr>
        <p:spPr>
          <a:xfrm>
            <a:off x="838199" y="681037"/>
            <a:ext cx="6069037" cy="8242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Conclusion</a:t>
            </a:r>
            <a:endParaRPr lang="en-PK"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 xmlns:a16="http://schemas.microsoft.com/office/drawing/2014/main" id="{09E6CEBD-CCD7-7F44-6913-59450A421F19}"/>
              </a:ext>
            </a:extLst>
          </p:cNvPr>
          <p:cNvSpPr txBox="1"/>
          <p:nvPr/>
        </p:nvSpPr>
        <p:spPr>
          <a:xfrm>
            <a:off x="932570" y="3429000"/>
            <a:ext cx="6481104" cy="1938992"/>
          </a:xfrm>
          <a:prstGeom prst="rect">
            <a:avLst/>
          </a:prstGeom>
          <a:noFill/>
        </p:spPr>
        <p:txBody>
          <a:bodyPr wrap="square" rtlCol="0">
            <a:spAutoFit/>
          </a:bodyPr>
          <a:lstStyle/>
          <a:p>
            <a:pPr algn="just"/>
            <a:r>
              <a:rPr lang="en-US" sz="2000" b="0" i="0" dirty="0">
                <a:solidFill>
                  <a:srgbClr val="D1D5DB"/>
                </a:solidFill>
                <a:effectLst/>
                <a:latin typeface="Times New Roman" panose="02020603050405020304" pitchFamily="18" charset="0"/>
                <a:cs typeface="Times New Roman" panose="02020603050405020304" pitchFamily="18" charset="0"/>
              </a:rPr>
              <a:t>IAASES seeks to revolutionize agriculture in Pakistan by employing a versatile approach that integrates various techniques for soil enrichment. Our project encompasses the automation of multiple soil enrichment methods, promoting sustainability, and empowering farmers with technology-driven solutions.</a:t>
            </a:r>
            <a:endParaRPr lang="en-PK" sz="2000" dirty="0"/>
          </a:p>
        </p:txBody>
      </p:sp>
      <p:pic>
        <p:nvPicPr>
          <p:cNvPr id="8" name="Picture 7">
            <a:extLst>
              <a:ext uri="{FF2B5EF4-FFF2-40B4-BE49-F238E27FC236}">
                <a16:creationId xmlns="" xmlns:a16="http://schemas.microsoft.com/office/drawing/2014/main" id="{6A03B7B9-7946-D96D-F4A3-195B1768E0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1400" y="1631852"/>
            <a:ext cx="3888287" cy="3594295"/>
          </a:xfrm>
          <a:prstGeom prst="rect">
            <a:avLst/>
          </a:prstGeom>
        </p:spPr>
      </p:pic>
    </p:spTree>
    <p:extLst>
      <p:ext uri="{BB962C8B-B14F-4D97-AF65-F5344CB8AC3E}">
        <p14:creationId xmlns:p14="http://schemas.microsoft.com/office/powerpoint/2010/main" val="210095910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E9B4CA14-871E-BB38-3412-B64DE80F3C25}"/>
              </a:ext>
            </a:extLst>
          </p:cNvPr>
          <p:cNvSpPr txBox="1"/>
          <p:nvPr/>
        </p:nvSpPr>
        <p:spPr>
          <a:xfrm>
            <a:off x="1662545" y="2736501"/>
            <a:ext cx="4433455" cy="1384995"/>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    THANK YOU!</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ANY QUESTIONS?</a:t>
            </a:r>
            <a:endParaRPr lang="en-PK" sz="28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 xmlns:a16="http://schemas.microsoft.com/office/drawing/2014/main" id="{1A8B0FCD-2F27-903B-BD0C-648F76DDFDE9}"/>
              </a:ext>
            </a:extLst>
          </p:cNvPr>
          <p:cNvPicPr>
            <a:picLocks noChangeAspect="1"/>
          </p:cNvPicPr>
          <p:nvPr/>
        </p:nvPicPr>
        <p:blipFill rotWithShape="1">
          <a:blip r:embed="rId2">
            <a:extLst>
              <a:ext uri="{28A0092B-C50C-407E-A947-70E740481C1C}">
                <a14:useLocalDpi xmlns:a14="http://schemas.microsoft.com/office/drawing/2010/main" val="0"/>
              </a:ext>
            </a:extLst>
          </a:blip>
          <a:srcRect l="33073"/>
          <a:stretch/>
        </p:blipFill>
        <p:spPr>
          <a:xfrm>
            <a:off x="6800295" y="1536068"/>
            <a:ext cx="4505015" cy="3785863"/>
          </a:xfrm>
          <a:prstGeom prst="rect">
            <a:avLst/>
          </a:prstGeom>
        </p:spPr>
      </p:pic>
    </p:spTree>
    <p:extLst>
      <p:ext uri="{BB962C8B-B14F-4D97-AF65-F5344CB8AC3E}">
        <p14:creationId xmlns:p14="http://schemas.microsoft.com/office/powerpoint/2010/main" val="38485952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352A3CE-6CC5-9403-9EA6-5D31105618FF}"/>
              </a:ext>
            </a:extLst>
          </p:cNvPr>
          <p:cNvSpPr>
            <a:spLocks noGrp="1"/>
          </p:cNvSpPr>
          <p:nvPr>
            <p:ph type="title"/>
          </p:nvPr>
        </p:nvSpPr>
        <p:spPr>
          <a:xfrm>
            <a:off x="839638" y="410347"/>
            <a:ext cx="5731276" cy="735706"/>
          </a:xfrm>
        </p:spPr>
        <p:txBody>
          <a:bodyPr>
            <a:normAutofit/>
          </a:bodyPr>
          <a:lstStyle/>
          <a:p>
            <a:r>
              <a:rPr lang="en-US" b="1" i="0" dirty="0">
                <a:solidFill>
                  <a:srgbClr val="D1D5DB"/>
                </a:solidFill>
                <a:effectLst/>
                <a:latin typeface="Times New Roman" panose="02020603050405020304" pitchFamily="18" charset="0"/>
                <a:cs typeface="Times New Roman" panose="02020603050405020304" pitchFamily="18" charset="0"/>
              </a:rPr>
              <a:t>Introduction</a:t>
            </a:r>
            <a:endParaRPr lang="en-PK"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E1C4BF33-93D6-3370-15C3-D7BAB0DF7C64}"/>
              </a:ext>
            </a:extLst>
          </p:cNvPr>
          <p:cNvSpPr>
            <a:spLocks noGrp="1"/>
          </p:cNvSpPr>
          <p:nvPr>
            <p:ph idx="1"/>
          </p:nvPr>
        </p:nvSpPr>
        <p:spPr>
          <a:xfrm>
            <a:off x="839638" y="1486086"/>
            <a:ext cx="4763494" cy="3905796"/>
          </a:xfrm>
        </p:spPr>
        <p:txBody>
          <a:bodyPr>
            <a:noAutofit/>
          </a:bodyPr>
          <a:lstStyle/>
          <a:p>
            <a:pPr algn="just">
              <a:buFont typeface="Arial" panose="020B0604020202020204" pitchFamily="34" charset="0"/>
              <a:buChar char="•"/>
            </a:pPr>
            <a:r>
              <a:rPr lang="en-US" sz="1800" b="0" i="0" dirty="0">
                <a:solidFill>
                  <a:srgbClr val="D1D5DB"/>
                </a:solidFill>
                <a:effectLst/>
                <a:latin typeface="Times New Roman" panose="02020603050405020304" pitchFamily="18" charset="0"/>
                <a:cs typeface="Times New Roman" panose="02020603050405020304" pitchFamily="18" charset="0"/>
              </a:rPr>
              <a:t>Integrated Aquaculture-Agriculture Soil Enrichment System (IAASES): Bridging Sustainability Through Nutrient-Rich Solutions</a:t>
            </a:r>
          </a:p>
          <a:p>
            <a:pPr algn="just">
              <a:buFont typeface="Arial" panose="020B0604020202020204" pitchFamily="34" charset="0"/>
              <a:buChar char="•"/>
            </a:pPr>
            <a:r>
              <a:rPr lang="en-US" sz="1800" dirty="0">
                <a:solidFill>
                  <a:srgbClr val="D1D5DB"/>
                </a:solidFill>
                <a:latin typeface="Times New Roman" panose="02020603050405020304" pitchFamily="18" charset="0"/>
                <a:cs typeface="Times New Roman" panose="02020603050405020304" pitchFamily="18" charset="0"/>
              </a:rPr>
              <a:t>F</a:t>
            </a:r>
            <a:r>
              <a:rPr lang="en-US" sz="1800" b="0" i="0" dirty="0">
                <a:solidFill>
                  <a:srgbClr val="D1D5DB"/>
                </a:solidFill>
                <a:effectLst/>
                <a:latin typeface="Times New Roman" panose="02020603050405020304" pitchFamily="18" charset="0"/>
                <a:cs typeface="Times New Roman" panose="02020603050405020304" pitchFamily="18" charset="0"/>
              </a:rPr>
              <a:t>ocuses on bridging the gap between aquaculture and agriculture using modern technology.</a:t>
            </a:r>
          </a:p>
          <a:p>
            <a:pPr algn="just">
              <a:buFont typeface="Arial" panose="020B0604020202020204" pitchFamily="34" charset="0"/>
              <a:buChar char="•"/>
            </a:pPr>
            <a:r>
              <a:rPr lang="en-US" sz="1800" b="0" i="0" dirty="0">
                <a:solidFill>
                  <a:srgbClr val="D1D5DB"/>
                </a:solidFill>
                <a:effectLst/>
                <a:latin typeface="Times New Roman" panose="02020603050405020304" pitchFamily="18" charset="0"/>
                <a:cs typeface="Times New Roman" panose="02020603050405020304" pitchFamily="18" charset="0"/>
              </a:rPr>
              <a:t>The primary objective is to develop an automated system for soil enrichment by integrating fish hydrolysate (and many other soil enrichment via fishery techniques) with compatible fish species.</a:t>
            </a:r>
          </a:p>
          <a:p>
            <a:pPr algn="just">
              <a:buFont typeface="Arial" panose="020B0604020202020204" pitchFamily="34" charset="0"/>
              <a:buChar char="•"/>
            </a:pPr>
            <a:r>
              <a:rPr lang="en-US" sz="1800" b="0" i="0" dirty="0">
                <a:solidFill>
                  <a:srgbClr val="D1D5DB"/>
                </a:solidFill>
                <a:effectLst/>
                <a:latin typeface="Times New Roman" panose="02020603050405020304" pitchFamily="18" charset="0"/>
                <a:cs typeface="Times New Roman" panose="02020603050405020304" pitchFamily="18" charset="0"/>
              </a:rPr>
              <a:t>This project addresses the growing need for sustainable soil enrichment methods, particularly in the context of agriculture in Pakistan.</a:t>
            </a:r>
          </a:p>
          <a:p>
            <a:pPr marL="0" indent="0" algn="just">
              <a:buNone/>
            </a:pPr>
            <a:endParaRPr lang="en-PK" sz="18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 xmlns:a16="http://schemas.microsoft.com/office/drawing/2014/main" id="{F4F6B5BC-F096-EDA7-D405-CEC59211E346}"/>
              </a:ext>
            </a:extLst>
          </p:cNvPr>
          <p:cNvSpPr txBox="1"/>
          <p:nvPr/>
        </p:nvSpPr>
        <p:spPr>
          <a:xfrm>
            <a:off x="6933446" y="5391882"/>
            <a:ext cx="879695" cy="707886"/>
          </a:xfrm>
          <a:prstGeom prst="rect">
            <a:avLst/>
          </a:prstGeom>
          <a:noFill/>
        </p:spPr>
        <p:txBody>
          <a:bodyPr wrap="square" rtlCol="0">
            <a:spAutoFit/>
          </a:bodyPr>
          <a:lstStyle/>
          <a:p>
            <a:r>
              <a:rPr lang="en-US" sz="1000" dirty="0">
                <a:solidFill>
                  <a:schemeClr val="bg1"/>
                </a:solidFill>
                <a:latin typeface="Times New Roman" panose="02020603050405020304" pitchFamily="18" charset="0"/>
                <a:cs typeface="Times New Roman" panose="02020603050405020304" pitchFamily="18" charset="0"/>
              </a:rPr>
              <a:t>Analyzing data using AI and CV models</a:t>
            </a:r>
            <a:endParaRPr lang="en-PK" sz="1000"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 xmlns:a16="http://schemas.microsoft.com/office/drawing/2014/main" id="{314D4B73-C8C0-0C48-B27F-CFD3D949C8A8}"/>
              </a:ext>
            </a:extLst>
          </p:cNvPr>
          <p:cNvPicPr>
            <a:picLocks noChangeAspect="1"/>
          </p:cNvPicPr>
          <p:nvPr/>
        </p:nvPicPr>
        <p:blipFill rotWithShape="1">
          <a:blip r:embed="rId2">
            <a:extLst>
              <a:ext uri="{28A0092B-C50C-407E-A947-70E740481C1C}">
                <a14:useLocalDpi xmlns:a14="http://schemas.microsoft.com/office/drawing/2010/main" val="0"/>
              </a:ext>
            </a:extLst>
          </a:blip>
          <a:srcRect l="1280" r="1069" b="1739"/>
          <a:stretch/>
        </p:blipFill>
        <p:spPr>
          <a:xfrm>
            <a:off x="6754551" y="1916308"/>
            <a:ext cx="4597811" cy="3045351"/>
          </a:xfrm>
          <a:prstGeom prst="rect">
            <a:avLst/>
          </a:prstGeom>
        </p:spPr>
      </p:pic>
    </p:spTree>
    <p:extLst>
      <p:ext uri="{BB962C8B-B14F-4D97-AF65-F5344CB8AC3E}">
        <p14:creationId xmlns:p14="http://schemas.microsoft.com/office/powerpoint/2010/main" val="36037803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6BEA5E41-831A-033F-C4A1-0DF4C2EFC9B4}"/>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r="6677"/>
          <a:stretch/>
        </p:blipFill>
        <p:spPr>
          <a:xfrm>
            <a:off x="6569476" y="1626041"/>
            <a:ext cx="4916806" cy="3605917"/>
          </a:xfrm>
          <a:prstGeom prst="rect">
            <a:avLst/>
          </a:prstGeom>
        </p:spPr>
      </p:pic>
      <p:sp>
        <p:nvSpPr>
          <p:cNvPr id="3" name="Content Placeholder 2">
            <a:extLst>
              <a:ext uri="{FF2B5EF4-FFF2-40B4-BE49-F238E27FC236}">
                <a16:creationId xmlns="" xmlns:a16="http://schemas.microsoft.com/office/drawing/2014/main" id="{9FC14DDE-4DC9-7105-96E7-2F1B1DE17BB1}"/>
              </a:ext>
            </a:extLst>
          </p:cNvPr>
          <p:cNvSpPr>
            <a:spLocks noGrp="1"/>
          </p:cNvSpPr>
          <p:nvPr>
            <p:ph idx="1"/>
          </p:nvPr>
        </p:nvSpPr>
        <p:spPr>
          <a:xfrm>
            <a:off x="838200" y="1825625"/>
            <a:ext cx="4390748" cy="4351338"/>
          </a:xfrm>
        </p:spPr>
        <p:txBody>
          <a:bodyPr>
            <a:normAutofit/>
          </a:bodyPr>
          <a:lstStyle/>
          <a:p>
            <a:pPr algn="just">
              <a:buFont typeface="Arial" panose="020B0604020202020204" pitchFamily="34" charset="0"/>
              <a:buChar char="•"/>
            </a:pPr>
            <a:r>
              <a:rPr lang="en-US" sz="2000" dirty="0">
                <a:solidFill>
                  <a:srgbClr val="D1D5DB"/>
                </a:solidFill>
                <a:latin typeface="Times New Roman" panose="02020603050405020304" pitchFamily="18" charset="0"/>
                <a:cs typeface="Times New Roman" panose="02020603050405020304" pitchFamily="18" charset="0"/>
              </a:rPr>
              <a:t>In Pakistan, traditional agricultural practices and soil enrichment methods face significant challenges, including nutrient-poor soils and a lack of specifically tailored recommendations for farmers. Our project aims to develop a innovative system that bridges aquaculture and agriculture together and provide farmers with AI-driven solutions for soil enrichment. </a:t>
            </a:r>
            <a:endParaRPr lang="en-US" sz="2000" b="0" i="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endParaRPr lang="en-PK" sz="2000" dirty="0">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 xmlns:a16="http://schemas.microsoft.com/office/drawing/2014/main" id="{2553747F-F214-EB27-5DDC-4216D516E91B}"/>
              </a:ext>
            </a:extLst>
          </p:cNvPr>
          <p:cNvSpPr txBox="1">
            <a:spLocks/>
          </p:cNvSpPr>
          <p:nvPr/>
        </p:nvSpPr>
        <p:spPr>
          <a:xfrm>
            <a:off x="838200" y="681037"/>
            <a:ext cx="5731276" cy="7357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Problem Statement</a:t>
            </a:r>
            <a:endParaRPr lang="en-PK"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15934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 xmlns:a16="http://schemas.microsoft.com/office/drawing/2014/main" id="{B7CEBD1A-FBFA-470E-5231-DE7A986783F8}"/>
              </a:ext>
            </a:extLst>
          </p:cNvPr>
          <p:cNvSpPr txBox="1">
            <a:spLocks/>
          </p:cNvSpPr>
          <p:nvPr/>
        </p:nvSpPr>
        <p:spPr>
          <a:xfrm>
            <a:off x="838200" y="4135123"/>
            <a:ext cx="1963366" cy="851170"/>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Proposed Scenario:</a:t>
            </a:r>
            <a:endParaRPr lang="en-PK"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 xmlns:a16="http://schemas.microsoft.com/office/drawing/2014/main" id="{C83566E3-16D4-25B2-25AF-20E208B00C80}"/>
              </a:ext>
            </a:extLst>
          </p:cNvPr>
          <p:cNvPicPr>
            <a:picLocks noChangeAspect="1"/>
          </p:cNvPicPr>
          <p:nvPr/>
        </p:nvPicPr>
        <p:blipFill rotWithShape="1">
          <a:blip r:embed="rId2">
            <a:extLst>
              <a:ext uri="{28A0092B-C50C-407E-A947-70E740481C1C}">
                <a14:useLocalDpi xmlns:a14="http://schemas.microsoft.com/office/drawing/2010/main" val="0"/>
              </a:ext>
            </a:extLst>
          </a:blip>
          <a:srcRect b="2339"/>
          <a:stretch/>
        </p:blipFill>
        <p:spPr>
          <a:xfrm>
            <a:off x="4130752" y="3114586"/>
            <a:ext cx="8061248" cy="3743414"/>
          </a:xfrm>
          <a:prstGeom prst="rect">
            <a:avLst/>
          </a:prstGeom>
        </p:spPr>
      </p:pic>
      <p:sp>
        <p:nvSpPr>
          <p:cNvPr id="9" name="Title 1">
            <a:extLst>
              <a:ext uri="{FF2B5EF4-FFF2-40B4-BE49-F238E27FC236}">
                <a16:creationId xmlns="" xmlns:a16="http://schemas.microsoft.com/office/drawing/2014/main" id="{EAFB57BA-4ED4-9C9E-6DF2-DDCCF0EE0320}"/>
              </a:ext>
            </a:extLst>
          </p:cNvPr>
          <p:cNvSpPr txBox="1">
            <a:spLocks/>
          </p:cNvSpPr>
          <p:nvPr/>
        </p:nvSpPr>
        <p:spPr>
          <a:xfrm>
            <a:off x="838200" y="1128842"/>
            <a:ext cx="1963366" cy="851170"/>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Current Scenario:</a:t>
            </a:r>
            <a:endParaRPr lang="en-PK"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 xmlns:a16="http://schemas.microsoft.com/office/drawing/2014/main" id="{72ED447B-53F4-5BAE-A45B-68B1FF1101B2}"/>
              </a:ext>
            </a:extLst>
          </p:cNvPr>
          <p:cNvSpPr txBox="1"/>
          <p:nvPr/>
        </p:nvSpPr>
        <p:spPr>
          <a:xfrm>
            <a:off x="8976254" y="5547525"/>
            <a:ext cx="879695" cy="707886"/>
          </a:xfrm>
          <a:prstGeom prst="rect">
            <a:avLst/>
          </a:prstGeom>
          <a:noFill/>
        </p:spPr>
        <p:txBody>
          <a:bodyPr wrap="square" rtlCol="0">
            <a:spAutoFit/>
          </a:bodyPr>
          <a:lstStyle/>
          <a:p>
            <a:r>
              <a:rPr lang="en-US" sz="1000" dirty="0">
                <a:solidFill>
                  <a:schemeClr val="bg1"/>
                </a:solidFill>
                <a:latin typeface="Times New Roman" panose="02020603050405020304" pitchFamily="18" charset="0"/>
                <a:cs typeface="Times New Roman" panose="02020603050405020304" pitchFamily="18" charset="0"/>
              </a:rPr>
              <a:t>Analyzing data using AI and CV models</a:t>
            </a:r>
            <a:endParaRPr lang="en-PK" sz="1000" dirty="0">
              <a:solidFill>
                <a:schemeClr val="bg1"/>
              </a:solidFill>
              <a:latin typeface="Times New Roman" panose="02020603050405020304" pitchFamily="18" charset="0"/>
              <a:cs typeface="Times New Roman" panose="02020603050405020304" pitchFamily="18" charset="0"/>
            </a:endParaRPr>
          </a:p>
        </p:txBody>
      </p:sp>
      <p:cxnSp>
        <p:nvCxnSpPr>
          <p:cNvPr id="11" name="Connector: Elbow 10">
            <a:extLst>
              <a:ext uri="{FF2B5EF4-FFF2-40B4-BE49-F238E27FC236}">
                <a16:creationId xmlns="" xmlns:a16="http://schemas.microsoft.com/office/drawing/2014/main" id="{1ECC72AB-97E5-F79F-5193-4532D1008B8B}"/>
              </a:ext>
            </a:extLst>
          </p:cNvPr>
          <p:cNvCxnSpPr>
            <a:cxnSpLocks/>
          </p:cNvCxnSpPr>
          <p:nvPr/>
        </p:nvCxnSpPr>
        <p:spPr>
          <a:xfrm rot="16200000" flipH="1">
            <a:off x="8651724" y="4996930"/>
            <a:ext cx="475849" cy="454575"/>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 xmlns:a16="http://schemas.microsoft.com/office/drawing/2014/main" id="{472EBA86-D71B-98BC-51F3-20720B131857}"/>
              </a:ext>
            </a:extLst>
          </p:cNvPr>
          <p:cNvPicPr>
            <a:picLocks noChangeAspect="1"/>
          </p:cNvPicPr>
          <p:nvPr/>
        </p:nvPicPr>
        <p:blipFill rotWithShape="1">
          <a:blip r:embed="rId3">
            <a:extLst>
              <a:ext uri="{28A0092B-C50C-407E-A947-70E740481C1C}">
                <a14:useLocalDpi xmlns:a14="http://schemas.microsoft.com/office/drawing/2010/main" val="0"/>
              </a:ext>
            </a:extLst>
          </a:blip>
          <a:srcRect t="3748"/>
          <a:stretch/>
        </p:blipFill>
        <p:spPr>
          <a:xfrm>
            <a:off x="4130752" y="0"/>
            <a:ext cx="8061248" cy="3114586"/>
          </a:xfrm>
          <a:prstGeom prst="rect">
            <a:avLst/>
          </a:prstGeom>
        </p:spPr>
      </p:pic>
      <p:cxnSp>
        <p:nvCxnSpPr>
          <p:cNvPr id="16" name="Straight Connector 15">
            <a:extLst>
              <a:ext uri="{FF2B5EF4-FFF2-40B4-BE49-F238E27FC236}">
                <a16:creationId xmlns="" xmlns:a16="http://schemas.microsoft.com/office/drawing/2014/main" id="{C119266B-12BE-02A0-096F-DB80DB81A62E}"/>
              </a:ext>
            </a:extLst>
          </p:cNvPr>
          <p:cNvCxnSpPr/>
          <p:nvPr/>
        </p:nvCxnSpPr>
        <p:spPr>
          <a:xfrm>
            <a:off x="3249038" y="3219855"/>
            <a:ext cx="894296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 xmlns:a16="http://schemas.microsoft.com/office/drawing/2014/main" id="{5F9AA04D-E83B-40AD-4FF5-2C6F21DFA00A}"/>
              </a:ext>
            </a:extLst>
          </p:cNvPr>
          <p:cNvSpPr/>
          <p:nvPr/>
        </p:nvSpPr>
        <p:spPr>
          <a:xfrm>
            <a:off x="4130752" y="63611"/>
            <a:ext cx="1965248" cy="79513"/>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solidFill>
                <a:schemeClr val="tx1"/>
              </a:solidFill>
            </a:endParaRPr>
          </a:p>
        </p:txBody>
      </p:sp>
      <p:sp>
        <p:nvSpPr>
          <p:cNvPr id="3" name="TextBox 2">
            <a:extLst>
              <a:ext uri="{FF2B5EF4-FFF2-40B4-BE49-F238E27FC236}">
                <a16:creationId xmlns="" xmlns:a16="http://schemas.microsoft.com/office/drawing/2014/main" id="{12FE871D-989B-865D-2552-34CB6922F2B7}"/>
              </a:ext>
            </a:extLst>
          </p:cNvPr>
          <p:cNvSpPr txBox="1"/>
          <p:nvPr/>
        </p:nvSpPr>
        <p:spPr>
          <a:xfrm>
            <a:off x="4116263" y="-41542"/>
            <a:ext cx="3247489" cy="338554"/>
          </a:xfrm>
          <a:prstGeom prst="rect">
            <a:avLst/>
          </a:prstGeom>
          <a:noFill/>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All the available unutilized resources</a:t>
            </a:r>
            <a:endParaRPr lang="en-PK" sz="1600" dirty="0">
              <a:solidFill>
                <a:schemeClr val="bg1"/>
              </a:solidFill>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 xmlns:a16="http://schemas.microsoft.com/office/drawing/2014/main" id="{3C1DEF60-9E42-C434-FA4A-2537410B8161}"/>
              </a:ext>
            </a:extLst>
          </p:cNvPr>
          <p:cNvSpPr/>
          <p:nvPr/>
        </p:nvSpPr>
        <p:spPr>
          <a:xfrm>
            <a:off x="6303696" y="2710832"/>
            <a:ext cx="3730428" cy="210393"/>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4" name="TextBox 3">
            <a:extLst>
              <a:ext uri="{FF2B5EF4-FFF2-40B4-BE49-F238E27FC236}">
                <a16:creationId xmlns="" xmlns:a16="http://schemas.microsoft.com/office/drawing/2014/main" id="{7D9429BB-3DB0-8465-426A-C5026596A66C}"/>
              </a:ext>
            </a:extLst>
          </p:cNvPr>
          <p:cNvSpPr txBox="1"/>
          <p:nvPr/>
        </p:nvSpPr>
        <p:spPr>
          <a:xfrm>
            <a:off x="5485835" y="2829509"/>
            <a:ext cx="5366149" cy="307777"/>
          </a:xfrm>
          <a:prstGeom prst="rect">
            <a:avLst/>
          </a:prstGeom>
          <a:noFill/>
        </p:spPr>
        <p:txBody>
          <a:bodyPr wrap="none" rtlCol="0">
            <a:spAutoFit/>
          </a:bodyPr>
          <a:lstStyle/>
          <a:p>
            <a:r>
              <a:rPr lang="en-US" sz="1400" dirty="0">
                <a:solidFill>
                  <a:schemeClr val="bg1"/>
                </a:solidFill>
                <a:latin typeface="Times New Roman" panose="02020603050405020304" pitchFamily="18" charset="0"/>
                <a:cs typeface="Times New Roman" panose="02020603050405020304" pitchFamily="18" charset="0"/>
              </a:rPr>
              <a:t>Farmer does not know how to use the available resources to enrich soil</a:t>
            </a:r>
            <a:endParaRPr lang="en-PK" sz="1400" dirty="0">
              <a:solidFill>
                <a:schemeClr val="bg1"/>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 xmlns:a16="http://schemas.microsoft.com/office/drawing/2014/main" id="{5F8BFD16-BD0E-0622-6C22-FC367B402859}"/>
              </a:ext>
            </a:extLst>
          </p:cNvPr>
          <p:cNvSpPr/>
          <p:nvPr/>
        </p:nvSpPr>
        <p:spPr>
          <a:xfrm>
            <a:off x="7598421" y="2306230"/>
            <a:ext cx="1063940" cy="25393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2" name="Rectangle 11">
            <a:extLst>
              <a:ext uri="{FF2B5EF4-FFF2-40B4-BE49-F238E27FC236}">
                <a16:creationId xmlns="" xmlns:a16="http://schemas.microsoft.com/office/drawing/2014/main" id="{B9CEF1A5-9296-1472-8E9C-B003F968174C}"/>
              </a:ext>
            </a:extLst>
          </p:cNvPr>
          <p:cNvSpPr/>
          <p:nvPr/>
        </p:nvSpPr>
        <p:spPr>
          <a:xfrm>
            <a:off x="10581092" y="2456900"/>
            <a:ext cx="1063940" cy="25393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3" name="TextBox 12">
            <a:extLst>
              <a:ext uri="{FF2B5EF4-FFF2-40B4-BE49-F238E27FC236}">
                <a16:creationId xmlns="" xmlns:a16="http://schemas.microsoft.com/office/drawing/2014/main" id="{ADC6D1D3-3B5C-860D-1793-97785ED01252}"/>
              </a:ext>
            </a:extLst>
          </p:cNvPr>
          <p:cNvSpPr txBox="1"/>
          <p:nvPr/>
        </p:nvSpPr>
        <p:spPr>
          <a:xfrm>
            <a:off x="7233927" y="2236231"/>
            <a:ext cx="1792927"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Confused Farmer</a:t>
            </a:r>
            <a:endParaRPr lang="en-PK"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 xmlns:a16="http://schemas.microsoft.com/office/drawing/2014/main" id="{91FA0F2F-FDCB-0AFE-7F9B-F71A6418FFD2}"/>
              </a:ext>
            </a:extLst>
          </p:cNvPr>
          <p:cNvSpPr txBox="1"/>
          <p:nvPr/>
        </p:nvSpPr>
        <p:spPr>
          <a:xfrm>
            <a:off x="10491738" y="2289517"/>
            <a:ext cx="1242648"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Barren Soil</a:t>
            </a:r>
            <a:endParaRPr lang="en-PK" dirty="0">
              <a:solidFill>
                <a:schemeClr val="bg1"/>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 xmlns:a16="http://schemas.microsoft.com/office/drawing/2014/main" id="{4E2752C9-1808-8C0E-F4F8-33E8C989B23A}"/>
              </a:ext>
            </a:extLst>
          </p:cNvPr>
          <p:cNvSpPr txBox="1"/>
          <p:nvPr/>
        </p:nvSpPr>
        <p:spPr>
          <a:xfrm>
            <a:off x="4130752" y="5400698"/>
            <a:ext cx="620683"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User</a:t>
            </a:r>
            <a:endParaRPr lang="en-PK" dirty="0">
              <a:solidFill>
                <a:schemeClr val="bg1"/>
              </a:solidFill>
              <a:latin typeface="Times New Roman" panose="02020603050405020304" pitchFamily="18" charset="0"/>
              <a:cs typeface="Times New Roman" panose="02020603050405020304" pitchFamily="18" charset="0"/>
            </a:endParaRPr>
          </a:p>
        </p:txBody>
      </p:sp>
      <p:sp>
        <p:nvSpPr>
          <p:cNvPr id="22" name="Rectangle 21">
            <a:extLst>
              <a:ext uri="{FF2B5EF4-FFF2-40B4-BE49-F238E27FC236}">
                <a16:creationId xmlns="" xmlns:a16="http://schemas.microsoft.com/office/drawing/2014/main" id="{F902D6BF-62EF-34E5-0DF3-1EE117634982}"/>
              </a:ext>
            </a:extLst>
          </p:cNvPr>
          <p:cNvSpPr/>
          <p:nvPr/>
        </p:nvSpPr>
        <p:spPr>
          <a:xfrm>
            <a:off x="4722920" y="4900474"/>
            <a:ext cx="762915" cy="150918"/>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3" name="Rectangle 22">
            <a:extLst>
              <a:ext uri="{FF2B5EF4-FFF2-40B4-BE49-F238E27FC236}">
                <a16:creationId xmlns="" xmlns:a16="http://schemas.microsoft.com/office/drawing/2014/main" id="{F39EAAE3-7908-E9FF-55B2-1369E9D7F9C1}"/>
              </a:ext>
            </a:extLst>
          </p:cNvPr>
          <p:cNvSpPr/>
          <p:nvPr/>
        </p:nvSpPr>
        <p:spPr>
          <a:xfrm>
            <a:off x="4955505" y="3897806"/>
            <a:ext cx="1747136" cy="15091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4" name="Rectangle 23">
            <a:extLst>
              <a:ext uri="{FF2B5EF4-FFF2-40B4-BE49-F238E27FC236}">
                <a16:creationId xmlns="" xmlns:a16="http://schemas.microsoft.com/office/drawing/2014/main" id="{477FC514-524F-C672-C01C-DF0EB41EC437}"/>
              </a:ext>
            </a:extLst>
          </p:cNvPr>
          <p:cNvSpPr/>
          <p:nvPr/>
        </p:nvSpPr>
        <p:spPr>
          <a:xfrm>
            <a:off x="5186039" y="5932160"/>
            <a:ext cx="1454164" cy="162853"/>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5" name="Rectangle 24">
            <a:extLst>
              <a:ext uri="{FF2B5EF4-FFF2-40B4-BE49-F238E27FC236}">
                <a16:creationId xmlns="" xmlns:a16="http://schemas.microsoft.com/office/drawing/2014/main" id="{17940534-490F-84D4-0F95-5A7525EDA309}"/>
              </a:ext>
            </a:extLst>
          </p:cNvPr>
          <p:cNvSpPr/>
          <p:nvPr/>
        </p:nvSpPr>
        <p:spPr>
          <a:xfrm>
            <a:off x="6113190" y="4900474"/>
            <a:ext cx="953435" cy="15091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6" name="Rectangle 25">
            <a:extLst>
              <a:ext uri="{FF2B5EF4-FFF2-40B4-BE49-F238E27FC236}">
                <a16:creationId xmlns="" xmlns:a16="http://schemas.microsoft.com/office/drawing/2014/main" id="{F930FFB2-489B-DD2C-7B23-034C9519796C}"/>
              </a:ext>
            </a:extLst>
          </p:cNvPr>
          <p:cNvSpPr/>
          <p:nvPr/>
        </p:nvSpPr>
        <p:spPr>
          <a:xfrm>
            <a:off x="9416101" y="4202968"/>
            <a:ext cx="1530066" cy="18072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8" name="TextBox 17">
            <a:extLst>
              <a:ext uri="{FF2B5EF4-FFF2-40B4-BE49-F238E27FC236}">
                <a16:creationId xmlns="" xmlns:a16="http://schemas.microsoft.com/office/drawing/2014/main" id="{5DEF79D3-4AE2-5CCA-F6C0-62D2A6F888DD}"/>
              </a:ext>
            </a:extLst>
          </p:cNvPr>
          <p:cNvSpPr txBox="1"/>
          <p:nvPr/>
        </p:nvSpPr>
        <p:spPr>
          <a:xfrm>
            <a:off x="4556018" y="3830534"/>
            <a:ext cx="2714205" cy="307777"/>
          </a:xfrm>
          <a:prstGeom prst="rect">
            <a:avLst/>
          </a:prstGeom>
          <a:noFill/>
        </p:spPr>
        <p:txBody>
          <a:bodyPr wrap="none" rtlCol="0">
            <a:spAutoFit/>
          </a:bodyPr>
          <a:lstStyle/>
          <a:p>
            <a:r>
              <a:rPr lang="en-US" sz="1400" dirty="0">
                <a:solidFill>
                  <a:schemeClr val="bg1"/>
                </a:solidFill>
                <a:latin typeface="Times New Roman" panose="02020603050405020304" pitchFamily="18" charset="0"/>
                <a:cs typeface="Times New Roman" panose="02020603050405020304" pitchFamily="18" charset="0"/>
              </a:rPr>
              <a:t>Fish image for best compatible soil</a:t>
            </a:r>
            <a:endParaRPr lang="en-PK" sz="1400" dirty="0">
              <a:solidFill>
                <a:schemeClr val="bg1"/>
              </a:solidFill>
              <a:latin typeface="Times New Roman" panose="02020603050405020304" pitchFamily="18" charset="0"/>
              <a:cs typeface="Times New Roman" panose="02020603050405020304" pitchFamily="18" charset="0"/>
            </a:endParaRPr>
          </a:p>
        </p:txBody>
      </p:sp>
      <p:sp>
        <p:nvSpPr>
          <p:cNvPr id="27" name="Rectangle 26">
            <a:extLst>
              <a:ext uri="{FF2B5EF4-FFF2-40B4-BE49-F238E27FC236}">
                <a16:creationId xmlns="" xmlns:a16="http://schemas.microsoft.com/office/drawing/2014/main" id="{38AAD062-528D-B121-ED16-E890A5918EA1}"/>
              </a:ext>
            </a:extLst>
          </p:cNvPr>
          <p:cNvSpPr/>
          <p:nvPr/>
        </p:nvSpPr>
        <p:spPr>
          <a:xfrm>
            <a:off x="11429085" y="4426445"/>
            <a:ext cx="762915" cy="150918"/>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9" name="TextBox 28">
            <a:extLst>
              <a:ext uri="{FF2B5EF4-FFF2-40B4-BE49-F238E27FC236}">
                <a16:creationId xmlns="" xmlns:a16="http://schemas.microsoft.com/office/drawing/2014/main" id="{A567D86D-FB70-013C-B227-2C5A81D63D40}"/>
              </a:ext>
            </a:extLst>
          </p:cNvPr>
          <p:cNvSpPr txBox="1"/>
          <p:nvPr/>
        </p:nvSpPr>
        <p:spPr>
          <a:xfrm>
            <a:off x="11500200" y="5449009"/>
            <a:ext cx="620683"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User</a:t>
            </a:r>
            <a:endParaRPr lang="en-PK" dirty="0">
              <a:solidFill>
                <a:schemeClr val="bg1"/>
              </a:solidFill>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 xmlns:a16="http://schemas.microsoft.com/office/drawing/2014/main" id="{01F84B79-9DEF-4999-9160-0C98ECBBC005}"/>
              </a:ext>
            </a:extLst>
          </p:cNvPr>
          <p:cNvSpPr txBox="1"/>
          <p:nvPr/>
        </p:nvSpPr>
        <p:spPr>
          <a:xfrm>
            <a:off x="8954872" y="4075913"/>
            <a:ext cx="2690160" cy="307777"/>
          </a:xfrm>
          <a:prstGeom prst="rect">
            <a:avLst/>
          </a:prstGeom>
          <a:noFill/>
        </p:spPr>
        <p:txBody>
          <a:bodyPr wrap="none" rtlCol="0">
            <a:spAutoFit/>
          </a:bodyPr>
          <a:lstStyle/>
          <a:p>
            <a:r>
              <a:rPr lang="en-US" sz="1400" dirty="0">
                <a:solidFill>
                  <a:schemeClr val="bg1"/>
                </a:solidFill>
                <a:latin typeface="Times New Roman" panose="02020603050405020304" pitchFamily="18" charset="0"/>
                <a:cs typeface="Times New Roman" panose="02020603050405020304" pitchFamily="18" charset="0"/>
              </a:rPr>
              <a:t>Processed file with relevant details</a:t>
            </a:r>
            <a:endParaRPr lang="en-PK" sz="1400" dirty="0">
              <a:solidFill>
                <a:schemeClr val="bg1"/>
              </a:solidFill>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 xmlns:a16="http://schemas.microsoft.com/office/drawing/2014/main" id="{A8B5EC78-F513-C20C-057E-838858137D2D}"/>
              </a:ext>
            </a:extLst>
          </p:cNvPr>
          <p:cNvSpPr txBox="1"/>
          <p:nvPr/>
        </p:nvSpPr>
        <p:spPr>
          <a:xfrm>
            <a:off x="4695193" y="4822043"/>
            <a:ext cx="1701363" cy="307777"/>
          </a:xfrm>
          <a:prstGeom prst="rect">
            <a:avLst/>
          </a:prstGeom>
          <a:noFill/>
        </p:spPr>
        <p:txBody>
          <a:bodyPr wrap="square" rtlCol="0">
            <a:spAutoFit/>
          </a:bodyPr>
          <a:lstStyle/>
          <a:p>
            <a:r>
              <a:rPr lang="en-US" sz="1400" dirty="0">
                <a:solidFill>
                  <a:schemeClr val="bg1"/>
                </a:solidFill>
                <a:latin typeface="Times New Roman" panose="02020603050405020304" pitchFamily="18" charset="0"/>
                <a:cs typeface="Times New Roman" panose="02020603050405020304" pitchFamily="18" charset="0"/>
              </a:rPr>
              <a:t>Provides picture</a:t>
            </a:r>
            <a:endParaRPr lang="en-PK" sz="1400" dirty="0">
              <a:solidFill>
                <a:schemeClr val="bg1"/>
              </a:solidFill>
              <a:latin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 xmlns:a16="http://schemas.microsoft.com/office/drawing/2014/main" id="{53A9B003-B813-CB30-A8B3-AE39312AF0BE}"/>
              </a:ext>
            </a:extLst>
          </p:cNvPr>
          <p:cNvSpPr txBox="1"/>
          <p:nvPr/>
        </p:nvSpPr>
        <p:spPr>
          <a:xfrm>
            <a:off x="4556018" y="5834922"/>
            <a:ext cx="2714205" cy="307777"/>
          </a:xfrm>
          <a:prstGeom prst="rect">
            <a:avLst/>
          </a:prstGeom>
          <a:noFill/>
        </p:spPr>
        <p:txBody>
          <a:bodyPr wrap="none" rtlCol="0">
            <a:spAutoFit/>
          </a:bodyPr>
          <a:lstStyle/>
          <a:p>
            <a:r>
              <a:rPr lang="en-US" sz="1400" dirty="0">
                <a:solidFill>
                  <a:schemeClr val="bg1"/>
                </a:solidFill>
                <a:latin typeface="Times New Roman" panose="02020603050405020304" pitchFamily="18" charset="0"/>
                <a:cs typeface="Times New Roman" panose="02020603050405020304" pitchFamily="18" charset="0"/>
              </a:rPr>
              <a:t>Soil image for best compatible fish</a:t>
            </a:r>
            <a:endParaRPr lang="en-PK" sz="1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318524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352A3CE-6CC5-9403-9EA6-5D31105618FF}"/>
              </a:ext>
            </a:extLst>
          </p:cNvPr>
          <p:cNvSpPr>
            <a:spLocks noGrp="1"/>
          </p:cNvSpPr>
          <p:nvPr>
            <p:ph type="title"/>
          </p:nvPr>
        </p:nvSpPr>
        <p:spPr>
          <a:xfrm>
            <a:off x="839637" y="410347"/>
            <a:ext cx="10586387" cy="735706"/>
          </a:xfrm>
        </p:spPr>
        <p:txBody>
          <a:bodyPr>
            <a:normAutofit/>
          </a:bodyPr>
          <a:lstStyle/>
          <a:p>
            <a:r>
              <a:rPr lang="en-US" sz="2800" b="1" i="0" dirty="0">
                <a:solidFill>
                  <a:srgbClr val="D1D5DB"/>
                </a:solidFill>
                <a:effectLst/>
                <a:latin typeface="Times New Roman" panose="02020603050405020304" pitchFamily="18" charset="0"/>
                <a:cs typeface="Times New Roman" panose="02020603050405020304" pitchFamily="18" charset="0"/>
              </a:rPr>
              <a:t>Jury Feedback Form &amp; Deliverables From FYP – II </a:t>
            </a:r>
            <a:r>
              <a:rPr lang="en-US" sz="2800" b="1" i="0" dirty="0" err="1">
                <a:solidFill>
                  <a:srgbClr val="D1D5DB"/>
                </a:solidFill>
                <a:effectLst/>
                <a:latin typeface="Times New Roman" panose="02020603050405020304" pitchFamily="18" charset="0"/>
                <a:cs typeface="Times New Roman" panose="02020603050405020304" pitchFamily="18" charset="0"/>
              </a:rPr>
              <a:t>Mids</a:t>
            </a:r>
            <a:endParaRPr lang="en-PK" sz="28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 xmlns:a16="http://schemas.microsoft.com/office/drawing/2014/main" id="{F4F6B5BC-F096-EDA7-D405-CEC59211E346}"/>
              </a:ext>
            </a:extLst>
          </p:cNvPr>
          <p:cNvSpPr txBox="1"/>
          <p:nvPr/>
        </p:nvSpPr>
        <p:spPr>
          <a:xfrm>
            <a:off x="6933446" y="5391882"/>
            <a:ext cx="879695" cy="707886"/>
          </a:xfrm>
          <a:prstGeom prst="rect">
            <a:avLst/>
          </a:prstGeom>
          <a:noFill/>
        </p:spPr>
        <p:txBody>
          <a:bodyPr wrap="square" rtlCol="0">
            <a:spAutoFit/>
          </a:bodyPr>
          <a:lstStyle/>
          <a:p>
            <a:r>
              <a:rPr lang="en-US" sz="1000" dirty="0">
                <a:solidFill>
                  <a:schemeClr val="bg1"/>
                </a:solidFill>
                <a:latin typeface="Times New Roman" panose="02020603050405020304" pitchFamily="18" charset="0"/>
                <a:cs typeface="Times New Roman" panose="02020603050405020304" pitchFamily="18" charset="0"/>
              </a:rPr>
              <a:t>Analyzing data using AI and CV models</a:t>
            </a:r>
            <a:endParaRPr lang="en-PK" sz="1000"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 xmlns:a16="http://schemas.microsoft.com/office/drawing/2014/main" id="{F9CCA516-F7BF-2AD4-442D-B6718A95FBD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9958" y="1256301"/>
            <a:ext cx="3909113" cy="5307495"/>
          </a:xfrm>
          <a:prstGeom prst="rect">
            <a:avLst/>
          </a:prstGeom>
          <a:ln>
            <a:noFill/>
          </a:ln>
        </p:spPr>
      </p:pic>
      <p:sp>
        <p:nvSpPr>
          <p:cNvPr id="7" name="TextBox 6">
            <a:extLst>
              <a:ext uri="{FF2B5EF4-FFF2-40B4-BE49-F238E27FC236}">
                <a16:creationId xmlns="" xmlns:a16="http://schemas.microsoft.com/office/drawing/2014/main" id="{00BBF01F-E630-7B9C-2A06-4EC143D6C6FF}"/>
              </a:ext>
            </a:extLst>
          </p:cNvPr>
          <p:cNvSpPr txBox="1"/>
          <p:nvPr/>
        </p:nvSpPr>
        <p:spPr>
          <a:xfrm>
            <a:off x="6561427" y="5450168"/>
            <a:ext cx="4039439" cy="369332"/>
          </a:xfrm>
          <a:prstGeom prst="rect">
            <a:avLst/>
          </a:prstGeom>
          <a:noFill/>
        </p:spPr>
        <p:txBody>
          <a:bodyPr wrap="none" rtlCol="0">
            <a:spAutoFit/>
          </a:bodyPr>
          <a:lstStyle/>
          <a:p>
            <a:r>
              <a:rPr lang="en-PK" b="0" i="0" dirty="0">
                <a:solidFill>
                  <a:srgbClr val="E2EEFF"/>
                </a:solidFill>
                <a:effectLst/>
                <a:latin typeface="Google Sans"/>
              </a:rPr>
              <a:t>△</a:t>
            </a:r>
            <a:r>
              <a:rPr lang="en-US" b="0" i="0" dirty="0">
                <a:solidFill>
                  <a:srgbClr val="E2EEFF"/>
                </a:solidFill>
                <a:effectLst/>
                <a:latin typeface="Google Sans"/>
              </a:rPr>
              <a:t> Taken </a:t>
            </a:r>
            <a:r>
              <a:rPr lang="en-US" dirty="0"/>
              <a:t>From FYP – II </a:t>
            </a:r>
            <a:r>
              <a:rPr lang="en-US" dirty="0" err="1"/>
              <a:t>Mid’s</a:t>
            </a:r>
            <a:r>
              <a:rPr lang="en-US" dirty="0"/>
              <a:t> Presentation</a:t>
            </a:r>
            <a:endParaRPr lang="en-PK" dirty="0"/>
          </a:p>
        </p:txBody>
      </p:sp>
      <p:pic>
        <p:nvPicPr>
          <p:cNvPr id="11" name="Picture 10">
            <a:extLst>
              <a:ext uri="{FF2B5EF4-FFF2-40B4-BE49-F238E27FC236}">
                <a16:creationId xmlns="" xmlns:a16="http://schemas.microsoft.com/office/drawing/2014/main" id="{7F1480A4-0653-EFC9-EBC1-BC0F48F8B1C9}"/>
              </a:ext>
            </a:extLst>
          </p:cNvPr>
          <p:cNvPicPr>
            <a:picLocks noChangeAspect="1"/>
          </p:cNvPicPr>
          <p:nvPr/>
        </p:nvPicPr>
        <p:blipFill rotWithShape="1">
          <a:blip r:embed="rId4"/>
          <a:srcRect l="23087" t="12174" r="9804" b="40522"/>
          <a:stretch/>
        </p:blipFill>
        <p:spPr>
          <a:xfrm>
            <a:off x="5211707" y="2571200"/>
            <a:ext cx="6753308" cy="2677696"/>
          </a:xfrm>
          <a:prstGeom prst="rect">
            <a:avLst/>
          </a:prstGeom>
          <a:ln>
            <a:solidFill>
              <a:schemeClr val="tx1"/>
            </a:solidFill>
          </a:ln>
        </p:spPr>
      </p:pic>
      <p:pic>
        <p:nvPicPr>
          <p:cNvPr id="5" name="Picture 4">
            <a:extLst>
              <a:ext uri="{FF2B5EF4-FFF2-40B4-BE49-F238E27FC236}">
                <a16:creationId xmlns="" xmlns:a16="http://schemas.microsoft.com/office/drawing/2014/main" id="{16CAF9DB-3FA2-6E08-E106-057CB1027601}"/>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l="5907" t="6425" r="24221" b="19799"/>
          <a:stretch/>
        </p:blipFill>
        <p:spPr>
          <a:xfrm>
            <a:off x="5211707" y="1609104"/>
            <a:ext cx="6753307" cy="3639792"/>
          </a:xfrm>
          <a:prstGeom prst="rect">
            <a:avLst/>
          </a:prstGeom>
          <a:ln>
            <a:solidFill>
              <a:schemeClr val="tx1"/>
            </a:solidFill>
          </a:ln>
        </p:spPr>
      </p:pic>
      <p:pic>
        <p:nvPicPr>
          <p:cNvPr id="9" name="Picture 8">
            <a:extLst>
              <a:ext uri="{FF2B5EF4-FFF2-40B4-BE49-F238E27FC236}">
                <a16:creationId xmlns="" xmlns:a16="http://schemas.microsoft.com/office/drawing/2014/main" id="{3EA6C6A0-B3F3-870A-B6C2-1ED982311C6A}"/>
              </a:ext>
            </a:extLst>
          </p:cNvPr>
          <p:cNvPicPr>
            <a:picLocks noChangeAspect="1"/>
          </p:cNvPicPr>
          <p:nvPr/>
        </p:nvPicPr>
        <p:blipFill rotWithShape="1">
          <a:blip r:embed="rId7"/>
          <a:srcRect l="28498" t="18319" r="29630" b="4289"/>
          <a:stretch/>
        </p:blipFill>
        <p:spPr>
          <a:xfrm>
            <a:off x="505811" y="1256300"/>
            <a:ext cx="4594578" cy="5307495"/>
          </a:xfrm>
          <a:prstGeom prst="rect">
            <a:avLst/>
          </a:prstGeom>
        </p:spPr>
      </p:pic>
    </p:spTree>
    <p:extLst>
      <p:ext uri="{BB962C8B-B14F-4D97-AF65-F5344CB8AC3E}">
        <p14:creationId xmlns:p14="http://schemas.microsoft.com/office/powerpoint/2010/main" val="35592463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50EA31D-FEDA-8B89-7D7E-3A55BF06E249}"/>
              </a:ext>
            </a:extLst>
          </p:cNvPr>
          <p:cNvSpPr>
            <a:spLocks noGrp="1"/>
          </p:cNvSpPr>
          <p:nvPr>
            <p:ph idx="1"/>
          </p:nvPr>
        </p:nvSpPr>
        <p:spPr>
          <a:xfrm>
            <a:off x="838200" y="2140018"/>
            <a:ext cx="5731276" cy="3288422"/>
          </a:xfrm>
        </p:spPr>
        <p:txBody>
          <a:bodyPr>
            <a:normAutofit fontScale="92500" lnSpcReduction="20000"/>
          </a:bodyPr>
          <a:lstStyle/>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Employed machine learning and computer vision techniques for soil and fish classification.</a:t>
            </a:r>
          </a:p>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Collected and analyzed data on soil types and nutrient requirements.</a:t>
            </a:r>
          </a:p>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Integrated a system that is data-driven in decision-making for fish compatibility recommendations.</a:t>
            </a:r>
          </a:p>
          <a:p>
            <a:pPr algn="just">
              <a:buFont typeface="Arial" panose="020B0604020202020204" pitchFamily="34" charset="0"/>
              <a:buChar char="•"/>
            </a:pPr>
            <a:r>
              <a:rPr lang="en-US" sz="2000" b="0" i="0" dirty="0">
                <a:solidFill>
                  <a:srgbClr val="D1D5DB"/>
                </a:solidFill>
                <a:effectLst/>
                <a:latin typeface="Times New Roman" panose="02020603050405020304" pitchFamily="18" charset="0"/>
                <a:cs typeface="Times New Roman" panose="02020603050405020304" pitchFamily="18" charset="0"/>
              </a:rPr>
              <a:t>Explored and researched on various fish-soil enrichment techniques, including Fish Emulsion, Fish Meal, Fish Composting, Fish Silage, Vermicomposting with Fish Waste, Aquaponics, and the fish hydrolysate procedure.</a:t>
            </a:r>
          </a:p>
          <a:p>
            <a:pPr algn="just"/>
            <a:r>
              <a:rPr lang="en-US" sz="2000" b="0" i="0" dirty="0">
                <a:solidFill>
                  <a:srgbClr val="D1D5DB"/>
                </a:solidFill>
                <a:effectLst/>
                <a:latin typeface="Times New Roman" panose="02020603050405020304" pitchFamily="18" charset="0"/>
                <a:cs typeface="Times New Roman" panose="02020603050405020304" pitchFamily="18" charset="0"/>
              </a:rPr>
              <a:t>Enable users to select their soil/fish type and receive recommendations for most compatible fish/soil.</a:t>
            </a:r>
          </a:p>
          <a:p>
            <a:pPr algn="just">
              <a:buFont typeface="Arial" panose="020B0604020202020204" pitchFamily="34" charset="0"/>
              <a:buChar char="•"/>
            </a:pPr>
            <a:endParaRPr lang="en-US" sz="2000" b="0" i="0" dirty="0">
              <a:solidFill>
                <a:srgbClr val="D1D5DB"/>
              </a:solidFill>
              <a:effectLst/>
              <a:latin typeface="Times New Roman" panose="02020603050405020304" pitchFamily="18" charset="0"/>
              <a:cs typeface="Times New Roman" panose="02020603050405020304" pitchFamily="18" charset="0"/>
            </a:endParaRPr>
          </a:p>
          <a:p>
            <a:pPr marL="0" indent="0" algn="just">
              <a:buNone/>
            </a:pPr>
            <a:endParaRPr lang="en-PK" sz="2000" dirty="0">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 xmlns:a16="http://schemas.microsoft.com/office/drawing/2014/main" id="{DFEC7676-374D-EE2F-A6BB-F201A2F27DE6}"/>
              </a:ext>
            </a:extLst>
          </p:cNvPr>
          <p:cNvSpPr txBox="1">
            <a:spLocks/>
          </p:cNvSpPr>
          <p:nvPr/>
        </p:nvSpPr>
        <p:spPr>
          <a:xfrm>
            <a:off x="838200" y="681037"/>
            <a:ext cx="5731276" cy="7357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0" dirty="0">
                <a:solidFill>
                  <a:srgbClr val="D1D5DB"/>
                </a:solidFill>
                <a:effectLst/>
                <a:latin typeface="Times New Roman" panose="02020603050405020304" pitchFamily="18" charset="0"/>
                <a:cs typeface="Times New Roman" panose="02020603050405020304" pitchFamily="18" charset="0"/>
              </a:rPr>
              <a:t>Methodology</a:t>
            </a:r>
            <a:endParaRPr lang="en-PK"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 xmlns:a16="http://schemas.microsoft.com/office/drawing/2014/main" id="{6D32661C-C09C-56AA-9ECF-1D57FBB24B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4919" y="1647562"/>
            <a:ext cx="4602866" cy="4273334"/>
          </a:xfrm>
          <a:prstGeom prst="rect">
            <a:avLst/>
          </a:prstGeom>
        </p:spPr>
      </p:pic>
    </p:spTree>
    <p:extLst>
      <p:ext uri="{BB962C8B-B14F-4D97-AF65-F5344CB8AC3E}">
        <p14:creationId xmlns:p14="http://schemas.microsoft.com/office/powerpoint/2010/main" val="29474495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14460668-C0D0-6ABD-932A-82D19CDEDC1D}"/>
              </a:ext>
            </a:extLst>
          </p:cNvPr>
          <p:cNvSpPr txBox="1">
            <a:spLocks/>
          </p:cNvSpPr>
          <p:nvPr/>
        </p:nvSpPr>
        <p:spPr>
          <a:xfrm>
            <a:off x="838200" y="681037"/>
            <a:ext cx="5731276" cy="7357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i="0" dirty="0">
                <a:solidFill>
                  <a:srgbClr val="D1D5DB"/>
                </a:solidFill>
                <a:effectLst/>
                <a:latin typeface="Times New Roman" panose="02020603050405020304" pitchFamily="18" charset="0"/>
                <a:cs typeface="Times New Roman" panose="02020603050405020304" pitchFamily="18" charset="0"/>
              </a:rPr>
              <a:t>Fish Dataset Collection</a:t>
            </a:r>
            <a:endParaRPr lang="en-PK" sz="32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 xmlns:a16="http://schemas.microsoft.com/office/drawing/2014/main" id="{4A9B9AB3-A0E9-D51A-F5CD-3C1217BA3055}"/>
              </a:ext>
            </a:extLst>
          </p:cNvPr>
          <p:cNvPicPr>
            <a:picLocks noChangeAspect="1"/>
          </p:cNvPicPr>
          <p:nvPr/>
        </p:nvPicPr>
        <p:blipFill rotWithShape="1">
          <a:blip r:embed="rId2">
            <a:extLst>
              <a:ext uri="{28A0092B-C50C-407E-A947-70E740481C1C}">
                <a14:useLocalDpi xmlns:a14="http://schemas.microsoft.com/office/drawing/2010/main" val="0"/>
              </a:ext>
            </a:extLst>
          </a:blip>
          <a:srcRect l="13980" t="16829" r="44419" b="44466"/>
          <a:stretch/>
        </p:blipFill>
        <p:spPr>
          <a:xfrm>
            <a:off x="5244729" y="1118584"/>
            <a:ext cx="3393746" cy="2786617"/>
          </a:xfrm>
          <a:prstGeom prst="rect">
            <a:avLst/>
          </a:prstGeom>
        </p:spPr>
      </p:pic>
      <p:pic>
        <p:nvPicPr>
          <p:cNvPr id="6" name="Content Placeholder 5">
            <a:extLst>
              <a:ext uri="{FF2B5EF4-FFF2-40B4-BE49-F238E27FC236}">
                <a16:creationId xmlns="" xmlns:a16="http://schemas.microsoft.com/office/drawing/2014/main" id="{2825EACE-3052-4508-C3F2-2CEA20F41416}"/>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3774" t="49345" r="44336" b="4038"/>
          <a:stretch/>
        </p:blipFill>
        <p:spPr>
          <a:xfrm>
            <a:off x="8638475" y="3911113"/>
            <a:ext cx="3356938" cy="2156696"/>
          </a:xfrm>
        </p:spPr>
      </p:pic>
      <p:pic>
        <p:nvPicPr>
          <p:cNvPr id="10" name="Picture 9">
            <a:extLst>
              <a:ext uri="{FF2B5EF4-FFF2-40B4-BE49-F238E27FC236}">
                <a16:creationId xmlns="" xmlns:a16="http://schemas.microsoft.com/office/drawing/2014/main" id="{D89A2B80-4DEF-3A11-5437-57714F516300}"/>
              </a:ext>
            </a:extLst>
          </p:cNvPr>
          <p:cNvPicPr>
            <a:picLocks noChangeAspect="1"/>
          </p:cNvPicPr>
          <p:nvPr/>
        </p:nvPicPr>
        <p:blipFill rotWithShape="1">
          <a:blip r:embed="rId4">
            <a:extLst>
              <a:ext uri="{28A0092B-C50C-407E-A947-70E740481C1C}">
                <a14:useLocalDpi xmlns:a14="http://schemas.microsoft.com/office/drawing/2010/main" val="0"/>
              </a:ext>
            </a:extLst>
          </a:blip>
          <a:srcRect l="14084" t="49088" r="44651" b="4596"/>
          <a:stretch/>
        </p:blipFill>
        <p:spPr>
          <a:xfrm>
            <a:off x="5244729" y="3899290"/>
            <a:ext cx="3393746" cy="2168519"/>
          </a:xfrm>
          <a:prstGeom prst="rect">
            <a:avLst/>
          </a:prstGeom>
        </p:spPr>
      </p:pic>
      <p:pic>
        <p:nvPicPr>
          <p:cNvPr id="12" name="Picture 11">
            <a:extLst>
              <a:ext uri="{FF2B5EF4-FFF2-40B4-BE49-F238E27FC236}">
                <a16:creationId xmlns="" xmlns:a16="http://schemas.microsoft.com/office/drawing/2014/main" id="{F80516A1-27A8-2848-F52E-2AD0511FE1DB}"/>
              </a:ext>
            </a:extLst>
          </p:cNvPr>
          <p:cNvPicPr>
            <a:picLocks noChangeAspect="1"/>
          </p:cNvPicPr>
          <p:nvPr/>
        </p:nvPicPr>
        <p:blipFill rotWithShape="1">
          <a:blip r:embed="rId5">
            <a:extLst>
              <a:ext uri="{28A0092B-C50C-407E-A947-70E740481C1C}">
                <a14:useLocalDpi xmlns:a14="http://schemas.microsoft.com/office/drawing/2010/main" val="0"/>
              </a:ext>
            </a:extLst>
          </a:blip>
          <a:srcRect l="13762" t="16957" r="44673" b="44207"/>
          <a:stretch/>
        </p:blipFill>
        <p:spPr>
          <a:xfrm>
            <a:off x="8638475" y="1118585"/>
            <a:ext cx="3356938" cy="2797665"/>
          </a:xfrm>
          <a:prstGeom prst="rect">
            <a:avLst/>
          </a:prstGeom>
        </p:spPr>
      </p:pic>
      <p:sp>
        <p:nvSpPr>
          <p:cNvPr id="2" name="TextBox 1">
            <a:extLst>
              <a:ext uri="{FF2B5EF4-FFF2-40B4-BE49-F238E27FC236}">
                <a16:creationId xmlns="" xmlns:a16="http://schemas.microsoft.com/office/drawing/2014/main" id="{06CF762C-2E83-77B2-0885-F67B80A0C9A9}"/>
              </a:ext>
            </a:extLst>
          </p:cNvPr>
          <p:cNvSpPr txBox="1"/>
          <p:nvPr/>
        </p:nvSpPr>
        <p:spPr>
          <a:xfrm>
            <a:off x="838199" y="1736682"/>
            <a:ext cx="4624347" cy="2031325"/>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D1D5DB"/>
                </a:solidFill>
                <a:effectLst/>
                <a:latin typeface="Times New Roman" panose="02020603050405020304" pitchFamily="18" charset="0"/>
                <a:cs typeface="Times New Roman" panose="02020603050405020304" pitchFamily="18" charset="0"/>
              </a:rPr>
              <a:t> Rich dataset on local fish species.</a:t>
            </a:r>
          </a:p>
          <a:p>
            <a:pPr marL="285750" indent="-285750">
              <a:buFont typeface="Arial" panose="020B0604020202020204" pitchFamily="34" charset="0"/>
              <a:buChar char="•"/>
            </a:pPr>
            <a:r>
              <a:rPr lang="en-US" b="0" i="0" dirty="0">
                <a:solidFill>
                  <a:srgbClr val="D1D5DB"/>
                </a:solidFill>
                <a:effectLst/>
                <a:latin typeface="Times New Roman" panose="02020603050405020304" pitchFamily="18" charset="0"/>
                <a:cs typeface="Times New Roman" panose="02020603050405020304" pitchFamily="18" charset="0"/>
              </a:rPr>
              <a:t> Extensive efforts in data collection.</a:t>
            </a:r>
          </a:p>
          <a:p>
            <a:pPr marL="285750" indent="-285750">
              <a:buFont typeface="Arial" panose="020B0604020202020204" pitchFamily="34" charset="0"/>
              <a:buChar char="•"/>
            </a:pPr>
            <a:r>
              <a:rPr lang="en-US" b="0" i="0" dirty="0">
                <a:solidFill>
                  <a:srgbClr val="D1D5DB"/>
                </a:solidFill>
                <a:effectLst/>
                <a:latin typeface="Times New Roman" panose="02020603050405020304" pitchFamily="18" charset="0"/>
                <a:cs typeface="Times New Roman" panose="02020603050405020304" pitchFamily="18" charset="0"/>
              </a:rPr>
              <a:t> Diverse representation of fish species.</a:t>
            </a:r>
          </a:p>
          <a:p>
            <a:pPr marL="285750" indent="-285750">
              <a:buFont typeface="Arial" panose="020B0604020202020204" pitchFamily="34" charset="0"/>
              <a:buChar char="•"/>
            </a:pPr>
            <a:r>
              <a:rPr lang="en-US" b="0" i="0" dirty="0">
                <a:solidFill>
                  <a:srgbClr val="D1D5DB"/>
                </a:solidFill>
                <a:effectLst/>
                <a:latin typeface="Times New Roman" panose="02020603050405020304" pitchFamily="18" charset="0"/>
                <a:cs typeface="Times New Roman" panose="02020603050405020304" pitchFamily="18" charset="0"/>
              </a:rPr>
              <a:t> Collaborative engagement with local</a:t>
            </a:r>
          </a:p>
          <a:p>
            <a:r>
              <a:rPr lang="en-US" dirty="0">
                <a:solidFill>
                  <a:srgbClr val="D1D5DB"/>
                </a:solidFill>
                <a:latin typeface="Times New Roman" panose="02020603050405020304" pitchFamily="18" charset="0"/>
                <a:cs typeface="Times New Roman" panose="02020603050405020304" pitchFamily="18" charset="0"/>
              </a:rPr>
              <a:t>     </a:t>
            </a:r>
            <a:r>
              <a:rPr lang="en-US" b="0" i="0" dirty="0">
                <a:solidFill>
                  <a:srgbClr val="D1D5DB"/>
                </a:solidFill>
                <a:effectLst/>
                <a:latin typeface="Times New Roman" panose="02020603050405020304" pitchFamily="18" charset="0"/>
                <a:cs typeface="Times New Roman" panose="02020603050405020304" pitchFamily="18" charset="0"/>
              </a:rPr>
              <a:t> communities and fishermen.</a:t>
            </a:r>
          </a:p>
          <a:p>
            <a:pPr marL="285750" indent="-285750">
              <a:buFont typeface="Arial" panose="020B0604020202020204" pitchFamily="34" charset="0"/>
              <a:buChar char="•"/>
            </a:pPr>
            <a:endParaRPr lang="en-US" b="0" i="0" dirty="0">
              <a:solidFill>
                <a:srgbClr val="D1D5DB"/>
              </a:solidFill>
              <a:effectLst/>
              <a:latin typeface="Times New Roman" panose="02020603050405020304" pitchFamily="18" charset="0"/>
              <a:cs typeface="Times New Roman" panose="02020603050405020304" pitchFamily="18" charset="0"/>
            </a:endParaRPr>
          </a:p>
          <a:p>
            <a:endParaRPr lang="en-PK" dirty="0"/>
          </a:p>
        </p:txBody>
      </p:sp>
    </p:spTree>
    <p:extLst>
      <p:ext uri="{BB962C8B-B14F-4D97-AF65-F5344CB8AC3E}">
        <p14:creationId xmlns:p14="http://schemas.microsoft.com/office/powerpoint/2010/main" val="8448637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1002</TotalTime>
  <Words>1646</Words>
  <Application>Microsoft Office PowerPoint</Application>
  <PresentationFormat>Widescreen</PresentationFormat>
  <Paragraphs>239</Paragraphs>
  <Slides>38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Arial</vt:lpstr>
      <vt:lpstr>Calibri</vt:lpstr>
      <vt:lpstr>Calibri Light</vt:lpstr>
      <vt:lpstr>Google Sans</vt:lpstr>
      <vt:lpstr>Lucida Sans Unicode</vt:lpstr>
      <vt:lpstr>Times New Roman</vt:lpstr>
      <vt:lpstr>Office Theme</vt:lpstr>
      <vt:lpstr>PowerPoint Presentation</vt:lpstr>
      <vt:lpstr>Team</vt:lpstr>
      <vt:lpstr>Roadmap</vt:lpstr>
      <vt:lpstr>Introduction</vt:lpstr>
      <vt:lpstr>PowerPoint Presentation</vt:lpstr>
      <vt:lpstr>PowerPoint Presentation</vt:lpstr>
      <vt:lpstr>Jury Feedback Form &amp; Deliverables From FYP – II Mids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Syed Aun Ali</dc:creator>
  <cp:lastModifiedBy>Aun</cp:lastModifiedBy>
  <cp:revision>98</cp:revision>
  <dcterms:created xsi:type="dcterms:W3CDTF">2023-09-20T14:44:25Z</dcterms:created>
  <dcterms:modified xsi:type="dcterms:W3CDTF">2024-05-10T20:34:08Z</dcterms:modified>
</cp:coreProperties>
</file>

<file path=docProps/thumbnail.jpeg>
</file>